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1"/>
  </p:notesMasterIdLst>
  <p:handoutMasterIdLst>
    <p:handoutMasterId r:id="rId32"/>
  </p:handoutMasterIdLst>
  <p:sldIdLst>
    <p:sldId id="341"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 id="355" r:id="rId16"/>
    <p:sldId id="356" r:id="rId17"/>
    <p:sldId id="357" r:id="rId18"/>
    <p:sldId id="358" r:id="rId19"/>
    <p:sldId id="359" r:id="rId20"/>
    <p:sldId id="360" r:id="rId21"/>
    <p:sldId id="361" r:id="rId22"/>
    <p:sldId id="362" r:id="rId23"/>
    <p:sldId id="363" r:id="rId24"/>
    <p:sldId id="364" r:id="rId25"/>
    <p:sldId id="365" r:id="rId26"/>
    <p:sldId id="366" r:id="rId27"/>
    <p:sldId id="367" r:id="rId28"/>
    <p:sldId id="370" r:id="rId29"/>
    <p:sldId id="369" r:id="rId30"/>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66612" autoAdjust="0"/>
  </p:normalViewPr>
  <p:slideViewPr>
    <p:cSldViewPr snapToGrid="0">
      <p:cViewPr varScale="1">
        <p:scale>
          <a:sx n="64" d="100"/>
          <a:sy n="64" d="100"/>
        </p:scale>
        <p:origin x="-210" y="-102"/>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barChart>
        <c:barDir val="col"/>
        <c:grouping val="clustered"/>
        <c:varyColors val="0"/>
        <c:ser>
          <c:idx val="0"/>
          <c:order val="0"/>
          <c:tx>
            <c:strRef>
              <c:f>Table!$B$1</c:f>
              <c:strCache>
                <c:ptCount val="1"/>
                <c:pt idx="0">
                  <c:v>Data Value</c:v>
                </c:pt>
              </c:strCache>
            </c:strRef>
          </c:tx>
          <c:invertIfNegative val="0"/>
          <c:dPt>
            <c:idx val="3"/>
            <c:invertIfNegative val="0"/>
            <c:bubble3D val="0"/>
            <c:spPr>
              <a:solidFill>
                <a:srgbClr val="FFFF00"/>
              </a:solidFill>
            </c:spPr>
          </c:dPt>
          <c:dPt>
            <c:idx val="4"/>
            <c:invertIfNegative val="0"/>
            <c:bubble3D val="0"/>
            <c:spPr>
              <a:solidFill>
                <a:srgbClr val="FFFF00"/>
              </a:solidFill>
            </c:spPr>
          </c:dPt>
          <c:dPt>
            <c:idx val="5"/>
            <c:invertIfNegative val="0"/>
            <c:bubble3D val="0"/>
            <c:spPr>
              <a:solidFill>
                <a:srgbClr val="FFFF00"/>
              </a:solidFill>
            </c:spPr>
          </c:dPt>
          <c:dPt>
            <c:idx val="6"/>
            <c:invertIfNegative val="0"/>
            <c:bubble3D val="0"/>
            <c:spPr>
              <a:solidFill>
                <a:srgbClr val="FFFF00"/>
              </a:solidFill>
            </c:spPr>
          </c:dPt>
          <c:dPt>
            <c:idx val="7"/>
            <c:invertIfNegative val="0"/>
            <c:bubble3D val="0"/>
            <c:spPr>
              <a:solidFill>
                <a:srgbClr val="FF0000"/>
              </a:solidFill>
            </c:spPr>
          </c:dPt>
          <c:dPt>
            <c:idx val="8"/>
            <c:invertIfNegative val="0"/>
            <c:bubble3D val="0"/>
            <c:spPr>
              <a:solidFill>
                <a:srgbClr val="FF0000"/>
              </a:solidFill>
            </c:spPr>
          </c:dPt>
          <c:dPt>
            <c:idx val="9"/>
            <c:invertIfNegative val="0"/>
            <c:bubble3D val="0"/>
            <c:spPr>
              <a:solidFill>
                <a:srgbClr val="FF0000"/>
              </a:solidFill>
            </c:spPr>
          </c:dPt>
          <c:dPt>
            <c:idx val="10"/>
            <c:invertIfNegative val="0"/>
            <c:bubble3D val="0"/>
            <c:spPr>
              <a:solidFill>
                <a:srgbClr val="FF0000"/>
              </a:solidFill>
            </c:spPr>
          </c:dPt>
          <c:dPt>
            <c:idx val="11"/>
            <c:invertIfNegative val="0"/>
            <c:bubble3D val="0"/>
            <c:spPr>
              <a:solidFill>
                <a:srgbClr val="FF0000"/>
              </a:solidFill>
            </c:spPr>
          </c:dPt>
          <c:dPt>
            <c:idx val="12"/>
            <c:invertIfNegative val="0"/>
            <c:bubble3D val="0"/>
            <c:spPr>
              <a:solidFill>
                <a:srgbClr val="FF0000"/>
              </a:solidFill>
            </c:spPr>
          </c:dPt>
          <c:dPt>
            <c:idx val="13"/>
            <c:invertIfNegative val="0"/>
            <c:bubble3D val="0"/>
            <c:spPr>
              <a:solidFill>
                <a:srgbClr val="FF0000"/>
              </a:solidFill>
            </c:spPr>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Table!$A$2:$A$15</c:f>
              <c:strCache>
                <c:ptCount val="14"/>
                <c:pt idx="0">
                  <c:v>Bo</c:v>
                </c:pt>
                <c:pt idx="1">
                  <c:v>Moyamba</c:v>
                </c:pt>
                <c:pt idx="2">
                  <c:v>Koinadugu</c:v>
                </c:pt>
                <c:pt idx="3">
                  <c:v>Kenema</c:v>
                </c:pt>
                <c:pt idx="4">
                  <c:v>Kono</c:v>
                </c:pt>
                <c:pt idx="5">
                  <c:v>Tonkolili</c:v>
                </c:pt>
                <c:pt idx="6">
                  <c:v>Pujehun</c:v>
                </c:pt>
                <c:pt idx="7">
                  <c:v>Port Loko</c:v>
                </c:pt>
                <c:pt idx="8">
                  <c:v>Western Urban (Freetown)</c:v>
                </c:pt>
                <c:pt idx="9">
                  <c:v>Bombali</c:v>
                </c:pt>
                <c:pt idx="10">
                  <c:v>Western Rural</c:v>
                </c:pt>
                <c:pt idx="11">
                  <c:v>Kambia</c:v>
                </c:pt>
                <c:pt idx="12">
                  <c:v>Kailahun</c:v>
                </c:pt>
                <c:pt idx="13">
                  <c:v>Bonthe</c:v>
                </c:pt>
              </c:strCache>
            </c:strRef>
          </c:cat>
          <c:val>
            <c:numRef>
              <c:f>Table!$B$2:$B$15</c:f>
              <c:numCache>
                <c:formatCode>General</c:formatCode>
                <c:ptCount val="14"/>
                <c:pt idx="0">
                  <c:v>0</c:v>
                </c:pt>
                <c:pt idx="1">
                  <c:v>0</c:v>
                </c:pt>
                <c:pt idx="2">
                  <c:v>0</c:v>
                </c:pt>
                <c:pt idx="3">
                  <c:v>2.13</c:v>
                </c:pt>
                <c:pt idx="4">
                  <c:v>2.38</c:v>
                </c:pt>
                <c:pt idx="5">
                  <c:v>2.44</c:v>
                </c:pt>
                <c:pt idx="6">
                  <c:v>3.03</c:v>
                </c:pt>
                <c:pt idx="7">
                  <c:v>5.26</c:v>
                </c:pt>
                <c:pt idx="8">
                  <c:v>6.33</c:v>
                </c:pt>
                <c:pt idx="9">
                  <c:v>6.52</c:v>
                </c:pt>
                <c:pt idx="10">
                  <c:v>9.09</c:v>
                </c:pt>
                <c:pt idx="11">
                  <c:v>9.3000000000000007</c:v>
                </c:pt>
                <c:pt idx="12">
                  <c:v>10.53</c:v>
                </c:pt>
                <c:pt idx="13">
                  <c:v>12.5</c:v>
                </c:pt>
              </c:numCache>
            </c:numRef>
          </c:val>
        </c:ser>
        <c:dLbls>
          <c:showLegendKey val="0"/>
          <c:showVal val="1"/>
          <c:showCatName val="0"/>
          <c:showSerName val="0"/>
          <c:showPercent val="0"/>
          <c:showBubbleSize val="0"/>
        </c:dLbls>
        <c:gapWidth val="75"/>
        <c:axId val="134888064"/>
        <c:axId val="134907776"/>
      </c:barChart>
      <c:catAx>
        <c:axId val="134888064"/>
        <c:scaling>
          <c:orientation val="minMax"/>
        </c:scaling>
        <c:delete val="0"/>
        <c:axPos val="b"/>
        <c:numFmt formatCode="General" sourceLinked="1"/>
        <c:majorTickMark val="none"/>
        <c:minorTickMark val="none"/>
        <c:tickLblPos val="nextTo"/>
        <c:txPr>
          <a:bodyPr rot="-5400000" vert="horz"/>
          <a:lstStyle/>
          <a:p>
            <a:pPr>
              <a:defRPr/>
            </a:pPr>
            <a:endParaRPr lang="en-US"/>
          </a:p>
        </c:txPr>
        <c:crossAx val="134907776"/>
        <c:crosses val="autoZero"/>
        <c:auto val="1"/>
        <c:lblAlgn val="ctr"/>
        <c:lblOffset val="100"/>
        <c:noMultiLvlLbl val="0"/>
      </c:catAx>
      <c:valAx>
        <c:axId val="134907776"/>
        <c:scaling>
          <c:orientation val="minMax"/>
        </c:scaling>
        <c:delete val="0"/>
        <c:axPos val="l"/>
        <c:numFmt formatCode="General" sourceLinked="1"/>
        <c:majorTickMark val="none"/>
        <c:minorTickMark val="none"/>
        <c:tickLblPos val="nextTo"/>
        <c:txPr>
          <a:bodyPr rot="0" vert="horz"/>
          <a:lstStyle/>
          <a:p>
            <a:pPr>
              <a:defRPr/>
            </a:pPr>
            <a:endParaRPr lang="en-US"/>
          </a:p>
        </c:txPr>
        <c:crossAx val="134888064"/>
        <c:crosses val="autoZero"/>
        <c:crossBetween val="between"/>
      </c:valAx>
    </c:plotArea>
    <c:plotVisOnly val="1"/>
    <c:dispBlanksAs val="gap"/>
    <c:showDLblsOverMax val="0"/>
  </c:chart>
  <c:txPr>
    <a:bodyPr/>
    <a:lstStyle/>
    <a:p>
      <a:pPr>
        <a:defRPr sz="10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73E360-A1DD-4864-98F1-321105908E37}" type="doc">
      <dgm:prSet loTypeId="urn:microsoft.com/office/officeart/2005/8/layout/radial6" loCatId="cycle" qsTypeId="urn:microsoft.com/office/officeart/2005/8/quickstyle/3d3" qsCatId="3D" csTypeId="urn:microsoft.com/office/officeart/2005/8/colors/accent4_1" csCatId="accent4" phldr="1"/>
      <dgm:spPr/>
      <dgm:t>
        <a:bodyPr/>
        <a:lstStyle/>
        <a:p>
          <a:endParaRPr lang="en-GB"/>
        </a:p>
      </dgm:t>
    </dgm:pt>
    <dgm:pt modelId="{A68BC5E7-B159-4B14-8307-C16E90C5537B}">
      <dgm:prSet phldrT="[Text]"/>
      <dgm:spPr>
        <a:solidFill>
          <a:srgbClr val="FFFF00"/>
        </a:solidFill>
      </dgm:spPr>
      <dgm:t>
        <a:bodyPr/>
        <a:lstStyle/>
        <a:p>
          <a:r>
            <a:rPr lang="en-GB" b="1" dirty="0" smtClean="0"/>
            <a:t>Individuals &amp; communities</a:t>
          </a:r>
          <a:endParaRPr lang="en-GB" b="1" dirty="0"/>
        </a:p>
      </dgm:t>
    </dgm:pt>
    <dgm:pt modelId="{63CD175F-78CC-4F72-A48A-879D10CF929D}" type="parTrans" cxnId="{7A22CBE9-7FA9-4554-B411-86FADBBEA712}">
      <dgm:prSet/>
      <dgm:spPr/>
      <dgm:t>
        <a:bodyPr/>
        <a:lstStyle/>
        <a:p>
          <a:endParaRPr lang="en-GB"/>
        </a:p>
      </dgm:t>
    </dgm:pt>
    <dgm:pt modelId="{EC15BE64-BF24-4368-BFD4-FEF39AC56C1E}" type="sibTrans" cxnId="{7A22CBE9-7FA9-4554-B411-86FADBBEA712}">
      <dgm:prSet/>
      <dgm:spPr/>
      <dgm:t>
        <a:bodyPr/>
        <a:lstStyle/>
        <a:p>
          <a:endParaRPr lang="en-GB"/>
        </a:p>
      </dgm:t>
    </dgm:pt>
    <dgm:pt modelId="{6DC0F7FE-0089-46EE-A767-1A420317D1DA}">
      <dgm:prSet phldrT="[Text]" custT="1"/>
      <dgm:spPr>
        <a:solidFill>
          <a:schemeClr val="accent2"/>
        </a:solidFill>
      </dgm:spPr>
      <dgm:t>
        <a:bodyPr/>
        <a:lstStyle/>
        <a:p>
          <a:r>
            <a:rPr lang="en-GB" sz="1400" b="1" dirty="0" smtClean="0"/>
            <a:t>Political &amp; administrative structure</a:t>
          </a:r>
          <a:endParaRPr lang="en-GB" sz="1400" b="1" dirty="0"/>
        </a:p>
      </dgm:t>
    </dgm:pt>
    <dgm:pt modelId="{284A3C22-EA3C-4E94-8D8E-48B9C1260B14}" type="parTrans" cxnId="{912D7268-9244-4518-968D-BA592FA4B4B5}">
      <dgm:prSet/>
      <dgm:spPr/>
      <dgm:t>
        <a:bodyPr/>
        <a:lstStyle/>
        <a:p>
          <a:endParaRPr lang="en-GB"/>
        </a:p>
      </dgm:t>
    </dgm:pt>
    <dgm:pt modelId="{D7B6499F-237F-4119-98CF-7E565CD4759E}" type="sibTrans" cxnId="{912D7268-9244-4518-968D-BA592FA4B4B5}">
      <dgm:prSet/>
      <dgm:spPr/>
      <dgm:t>
        <a:bodyPr/>
        <a:lstStyle/>
        <a:p>
          <a:endParaRPr lang="en-GB"/>
        </a:p>
      </dgm:t>
    </dgm:pt>
    <dgm:pt modelId="{29097D50-1FA8-49F7-8E40-2DF98167F68C}">
      <dgm:prSet phldrT="[Text]" custT="1"/>
      <dgm:spPr>
        <a:solidFill>
          <a:srgbClr val="CC66FF"/>
        </a:solidFill>
      </dgm:spPr>
      <dgm:t>
        <a:bodyPr/>
        <a:lstStyle/>
        <a:p>
          <a:r>
            <a:rPr lang="en-GB" sz="1400" b="1" dirty="0" smtClean="0"/>
            <a:t>Mass Media &amp; Public Communications</a:t>
          </a:r>
          <a:endParaRPr lang="en-GB" sz="1400" b="1" dirty="0"/>
        </a:p>
      </dgm:t>
    </dgm:pt>
    <dgm:pt modelId="{B0DE6B8F-33A6-4374-A2E4-A43A7CD86A06}" type="parTrans" cxnId="{0FC1C485-D607-47FE-A0CE-49BDECB60D8A}">
      <dgm:prSet/>
      <dgm:spPr/>
      <dgm:t>
        <a:bodyPr/>
        <a:lstStyle/>
        <a:p>
          <a:endParaRPr lang="en-GB"/>
        </a:p>
      </dgm:t>
    </dgm:pt>
    <dgm:pt modelId="{C3592B88-5D3E-4FD6-9532-D6B461043BA3}" type="sibTrans" cxnId="{0FC1C485-D607-47FE-A0CE-49BDECB60D8A}">
      <dgm:prSet/>
      <dgm:spPr/>
      <dgm:t>
        <a:bodyPr/>
        <a:lstStyle/>
        <a:p>
          <a:endParaRPr lang="en-GB"/>
        </a:p>
      </dgm:t>
    </dgm:pt>
    <dgm:pt modelId="{40D3A5B5-6DF8-4470-A800-CA13D15A842A}">
      <dgm:prSet phldrT="[Text]" custT="1"/>
      <dgm:spPr>
        <a:solidFill>
          <a:srgbClr val="92D050"/>
        </a:solidFill>
      </dgm:spPr>
      <dgm:t>
        <a:bodyPr/>
        <a:lstStyle/>
        <a:p>
          <a:r>
            <a:rPr lang="en-GB" sz="1400" b="1" dirty="0" smtClean="0"/>
            <a:t>Cultural, religious, traditional beliefs &amp; practices</a:t>
          </a:r>
          <a:endParaRPr lang="en-GB" sz="1400" b="1" dirty="0"/>
        </a:p>
      </dgm:t>
    </dgm:pt>
    <dgm:pt modelId="{734FBAA3-2EA2-46E2-85F6-F03495FDE4A7}" type="parTrans" cxnId="{FEA5AC81-BB8A-4E7C-BB98-7FFF0B244FCF}">
      <dgm:prSet/>
      <dgm:spPr/>
      <dgm:t>
        <a:bodyPr/>
        <a:lstStyle/>
        <a:p>
          <a:endParaRPr lang="en-GB"/>
        </a:p>
      </dgm:t>
    </dgm:pt>
    <dgm:pt modelId="{0C6BA52A-AB72-4D9C-B6C6-2994745C265F}" type="sibTrans" cxnId="{FEA5AC81-BB8A-4E7C-BB98-7FFF0B244FCF}">
      <dgm:prSet/>
      <dgm:spPr/>
      <dgm:t>
        <a:bodyPr/>
        <a:lstStyle/>
        <a:p>
          <a:endParaRPr lang="en-GB"/>
        </a:p>
      </dgm:t>
    </dgm:pt>
    <dgm:pt modelId="{8E13EFB2-EFDA-4742-8E03-EC8C80452DFB}">
      <dgm:prSet phldrT="[Text]" custT="1"/>
      <dgm:spPr>
        <a:solidFill>
          <a:srgbClr val="72BBE8"/>
        </a:solidFill>
      </dgm:spPr>
      <dgm:t>
        <a:bodyPr/>
        <a:lstStyle/>
        <a:p>
          <a:r>
            <a:rPr lang="en-GB" sz="1400" b="1" dirty="0" smtClean="0"/>
            <a:t>Community based networks</a:t>
          </a:r>
        </a:p>
        <a:p>
          <a:r>
            <a:rPr lang="en-GB" sz="1400" b="1" dirty="0" smtClean="0"/>
            <a:t>(youth, elderly, women)</a:t>
          </a:r>
          <a:endParaRPr lang="en-GB" sz="1400" b="1" dirty="0"/>
        </a:p>
      </dgm:t>
    </dgm:pt>
    <dgm:pt modelId="{617B8546-D561-4466-B909-6346A73C31C5}" type="parTrans" cxnId="{85A86CCE-5AB8-4629-89A3-C09EE7E79BE2}">
      <dgm:prSet/>
      <dgm:spPr/>
      <dgm:t>
        <a:bodyPr/>
        <a:lstStyle/>
        <a:p>
          <a:endParaRPr lang="en-GB"/>
        </a:p>
      </dgm:t>
    </dgm:pt>
    <dgm:pt modelId="{0A86AF5B-D9E9-4672-8AA0-8833816F31C8}" type="sibTrans" cxnId="{85A86CCE-5AB8-4629-89A3-C09EE7E79BE2}">
      <dgm:prSet/>
      <dgm:spPr/>
      <dgm:t>
        <a:bodyPr/>
        <a:lstStyle/>
        <a:p>
          <a:endParaRPr lang="en-GB"/>
        </a:p>
      </dgm:t>
    </dgm:pt>
    <dgm:pt modelId="{8B1C8162-9F55-4A72-BDDF-2179D8618981}" type="pres">
      <dgm:prSet presAssocID="{FA73E360-A1DD-4864-98F1-321105908E37}" presName="Name0" presStyleCnt="0">
        <dgm:presLayoutVars>
          <dgm:chMax val="1"/>
          <dgm:dir/>
          <dgm:animLvl val="ctr"/>
          <dgm:resizeHandles val="exact"/>
        </dgm:presLayoutVars>
      </dgm:prSet>
      <dgm:spPr/>
      <dgm:t>
        <a:bodyPr/>
        <a:lstStyle/>
        <a:p>
          <a:endParaRPr lang="en-GB"/>
        </a:p>
      </dgm:t>
    </dgm:pt>
    <dgm:pt modelId="{D0AAD10C-99CE-40A8-8176-FFDA2710851F}" type="pres">
      <dgm:prSet presAssocID="{A68BC5E7-B159-4B14-8307-C16E90C5537B}" presName="centerShape" presStyleLbl="node0" presStyleIdx="0" presStyleCnt="1" custScaleX="136714" custScaleY="134273" custLinFactNeighborX="1050" custLinFactNeighborY="-525"/>
      <dgm:spPr/>
      <dgm:t>
        <a:bodyPr/>
        <a:lstStyle/>
        <a:p>
          <a:endParaRPr lang="en-GB"/>
        </a:p>
      </dgm:t>
    </dgm:pt>
    <dgm:pt modelId="{7B620044-818D-46EE-BE4E-FE09398441FC}" type="pres">
      <dgm:prSet presAssocID="{6DC0F7FE-0089-46EE-A767-1A420317D1DA}" presName="node" presStyleLbl="node1" presStyleIdx="0" presStyleCnt="4" custScaleX="160903" custScaleY="144607" custRadScaleRad="100067" custRadScaleInc="-7013">
        <dgm:presLayoutVars>
          <dgm:bulletEnabled val="1"/>
        </dgm:presLayoutVars>
      </dgm:prSet>
      <dgm:spPr/>
      <dgm:t>
        <a:bodyPr/>
        <a:lstStyle/>
        <a:p>
          <a:endParaRPr lang="en-GB"/>
        </a:p>
      </dgm:t>
    </dgm:pt>
    <dgm:pt modelId="{D2E4FD14-4E27-4D92-92B8-7C56048E870D}" type="pres">
      <dgm:prSet presAssocID="{6DC0F7FE-0089-46EE-A767-1A420317D1DA}" presName="dummy" presStyleCnt="0"/>
      <dgm:spPr/>
    </dgm:pt>
    <dgm:pt modelId="{5B0336E6-C915-4EA1-BE99-0247C50465BF}" type="pres">
      <dgm:prSet presAssocID="{D7B6499F-237F-4119-98CF-7E565CD4759E}" presName="sibTrans" presStyleLbl="sibTrans2D1" presStyleIdx="0" presStyleCnt="4"/>
      <dgm:spPr/>
      <dgm:t>
        <a:bodyPr/>
        <a:lstStyle/>
        <a:p>
          <a:endParaRPr lang="en-GB"/>
        </a:p>
      </dgm:t>
    </dgm:pt>
    <dgm:pt modelId="{1126119D-EB92-4911-B48E-95357B9B55F1}" type="pres">
      <dgm:prSet presAssocID="{29097D50-1FA8-49F7-8E40-2DF98167F68C}" presName="node" presStyleLbl="node1" presStyleIdx="1" presStyleCnt="4" custScaleX="172478" custScaleY="160015" custRadScaleRad="110527" custRadScaleInc="-4536">
        <dgm:presLayoutVars>
          <dgm:bulletEnabled val="1"/>
        </dgm:presLayoutVars>
      </dgm:prSet>
      <dgm:spPr/>
      <dgm:t>
        <a:bodyPr/>
        <a:lstStyle/>
        <a:p>
          <a:endParaRPr lang="en-GB"/>
        </a:p>
      </dgm:t>
    </dgm:pt>
    <dgm:pt modelId="{DE650B4D-CAC3-4294-87F6-B36CE7626269}" type="pres">
      <dgm:prSet presAssocID="{29097D50-1FA8-49F7-8E40-2DF98167F68C}" presName="dummy" presStyleCnt="0"/>
      <dgm:spPr/>
    </dgm:pt>
    <dgm:pt modelId="{0E4179C4-7365-49AD-A303-B9D0C86D155E}" type="pres">
      <dgm:prSet presAssocID="{C3592B88-5D3E-4FD6-9532-D6B461043BA3}" presName="sibTrans" presStyleLbl="sibTrans2D1" presStyleIdx="1" presStyleCnt="4"/>
      <dgm:spPr/>
      <dgm:t>
        <a:bodyPr/>
        <a:lstStyle/>
        <a:p>
          <a:endParaRPr lang="en-GB"/>
        </a:p>
      </dgm:t>
    </dgm:pt>
    <dgm:pt modelId="{59896363-9D5B-4B18-AA0C-09961271E318}" type="pres">
      <dgm:prSet presAssocID="{40D3A5B5-6DF8-4470-A800-CA13D15A842A}" presName="node" presStyleLbl="node1" presStyleIdx="2" presStyleCnt="4" custScaleX="169863" custScaleY="136507">
        <dgm:presLayoutVars>
          <dgm:bulletEnabled val="1"/>
        </dgm:presLayoutVars>
      </dgm:prSet>
      <dgm:spPr/>
      <dgm:t>
        <a:bodyPr/>
        <a:lstStyle/>
        <a:p>
          <a:endParaRPr lang="en-GB"/>
        </a:p>
      </dgm:t>
    </dgm:pt>
    <dgm:pt modelId="{235404F4-547C-461E-B12B-D7434E050912}" type="pres">
      <dgm:prSet presAssocID="{40D3A5B5-6DF8-4470-A800-CA13D15A842A}" presName="dummy" presStyleCnt="0"/>
      <dgm:spPr/>
    </dgm:pt>
    <dgm:pt modelId="{C4F5E989-FAAF-4884-B420-D5895C7F193B}" type="pres">
      <dgm:prSet presAssocID="{0C6BA52A-AB72-4D9C-B6C6-2994745C265F}" presName="sibTrans" presStyleLbl="sibTrans2D1" presStyleIdx="2" presStyleCnt="4"/>
      <dgm:spPr/>
      <dgm:t>
        <a:bodyPr/>
        <a:lstStyle/>
        <a:p>
          <a:endParaRPr lang="en-GB"/>
        </a:p>
      </dgm:t>
    </dgm:pt>
    <dgm:pt modelId="{12B49229-A318-4F7D-8ED3-6FCEF75225F6}" type="pres">
      <dgm:prSet presAssocID="{8E13EFB2-EFDA-4742-8E03-EC8C80452DFB}" presName="node" presStyleLbl="node1" presStyleIdx="3" presStyleCnt="4" custScaleX="174262" custScaleY="155204" custRadScaleRad="111577" custRadScaleInc="4492">
        <dgm:presLayoutVars>
          <dgm:bulletEnabled val="1"/>
        </dgm:presLayoutVars>
      </dgm:prSet>
      <dgm:spPr/>
      <dgm:t>
        <a:bodyPr/>
        <a:lstStyle/>
        <a:p>
          <a:endParaRPr lang="en-GB"/>
        </a:p>
      </dgm:t>
    </dgm:pt>
    <dgm:pt modelId="{ADCC4576-F8E0-4817-95D9-7168676C798E}" type="pres">
      <dgm:prSet presAssocID="{8E13EFB2-EFDA-4742-8E03-EC8C80452DFB}" presName="dummy" presStyleCnt="0"/>
      <dgm:spPr/>
    </dgm:pt>
    <dgm:pt modelId="{FA4F689C-AA93-4598-80A6-C7C57A889C31}" type="pres">
      <dgm:prSet presAssocID="{0A86AF5B-D9E9-4672-8AA0-8833816F31C8}" presName="sibTrans" presStyleLbl="sibTrans2D1" presStyleIdx="3" presStyleCnt="4"/>
      <dgm:spPr/>
      <dgm:t>
        <a:bodyPr/>
        <a:lstStyle/>
        <a:p>
          <a:endParaRPr lang="en-GB"/>
        </a:p>
      </dgm:t>
    </dgm:pt>
  </dgm:ptLst>
  <dgm:cxnLst>
    <dgm:cxn modelId="{D8D9A26D-A4C5-4493-8E81-03F208167527}" type="presOf" srcId="{A68BC5E7-B159-4B14-8307-C16E90C5537B}" destId="{D0AAD10C-99CE-40A8-8176-FFDA2710851F}" srcOrd="0" destOrd="0" presId="urn:microsoft.com/office/officeart/2005/8/layout/radial6"/>
    <dgm:cxn modelId="{587420DC-C9A4-4D55-9B41-081B4A6EF1D6}" type="presOf" srcId="{29097D50-1FA8-49F7-8E40-2DF98167F68C}" destId="{1126119D-EB92-4911-B48E-95357B9B55F1}" srcOrd="0" destOrd="0" presId="urn:microsoft.com/office/officeart/2005/8/layout/radial6"/>
    <dgm:cxn modelId="{FEA5AC81-BB8A-4E7C-BB98-7FFF0B244FCF}" srcId="{A68BC5E7-B159-4B14-8307-C16E90C5537B}" destId="{40D3A5B5-6DF8-4470-A800-CA13D15A842A}" srcOrd="2" destOrd="0" parTransId="{734FBAA3-2EA2-46E2-85F6-F03495FDE4A7}" sibTransId="{0C6BA52A-AB72-4D9C-B6C6-2994745C265F}"/>
    <dgm:cxn modelId="{A82125AC-034F-4A7B-9EAF-444575E6E738}" type="presOf" srcId="{D7B6499F-237F-4119-98CF-7E565CD4759E}" destId="{5B0336E6-C915-4EA1-BE99-0247C50465BF}" srcOrd="0" destOrd="0" presId="urn:microsoft.com/office/officeart/2005/8/layout/radial6"/>
    <dgm:cxn modelId="{0FC1C485-D607-47FE-A0CE-49BDECB60D8A}" srcId="{A68BC5E7-B159-4B14-8307-C16E90C5537B}" destId="{29097D50-1FA8-49F7-8E40-2DF98167F68C}" srcOrd="1" destOrd="0" parTransId="{B0DE6B8F-33A6-4374-A2E4-A43A7CD86A06}" sibTransId="{C3592B88-5D3E-4FD6-9532-D6B461043BA3}"/>
    <dgm:cxn modelId="{4D2FC867-037F-455A-BFCF-B98605693F19}" type="presOf" srcId="{C3592B88-5D3E-4FD6-9532-D6B461043BA3}" destId="{0E4179C4-7365-49AD-A303-B9D0C86D155E}" srcOrd="0" destOrd="0" presId="urn:microsoft.com/office/officeart/2005/8/layout/radial6"/>
    <dgm:cxn modelId="{912D7268-9244-4518-968D-BA592FA4B4B5}" srcId="{A68BC5E7-B159-4B14-8307-C16E90C5537B}" destId="{6DC0F7FE-0089-46EE-A767-1A420317D1DA}" srcOrd="0" destOrd="0" parTransId="{284A3C22-EA3C-4E94-8D8E-48B9C1260B14}" sibTransId="{D7B6499F-237F-4119-98CF-7E565CD4759E}"/>
    <dgm:cxn modelId="{7A22CBE9-7FA9-4554-B411-86FADBBEA712}" srcId="{FA73E360-A1DD-4864-98F1-321105908E37}" destId="{A68BC5E7-B159-4B14-8307-C16E90C5537B}" srcOrd="0" destOrd="0" parTransId="{63CD175F-78CC-4F72-A48A-879D10CF929D}" sibTransId="{EC15BE64-BF24-4368-BFD4-FEF39AC56C1E}"/>
    <dgm:cxn modelId="{C29F9D86-CC1D-4C5F-BE46-F6B365AD7C37}" type="presOf" srcId="{6DC0F7FE-0089-46EE-A767-1A420317D1DA}" destId="{7B620044-818D-46EE-BE4E-FE09398441FC}" srcOrd="0" destOrd="0" presId="urn:microsoft.com/office/officeart/2005/8/layout/radial6"/>
    <dgm:cxn modelId="{85A86CCE-5AB8-4629-89A3-C09EE7E79BE2}" srcId="{A68BC5E7-B159-4B14-8307-C16E90C5537B}" destId="{8E13EFB2-EFDA-4742-8E03-EC8C80452DFB}" srcOrd="3" destOrd="0" parTransId="{617B8546-D561-4466-B909-6346A73C31C5}" sibTransId="{0A86AF5B-D9E9-4672-8AA0-8833816F31C8}"/>
    <dgm:cxn modelId="{1CA2C4AC-B9C7-4E5F-8B61-7B4CC44A124D}" type="presOf" srcId="{40D3A5B5-6DF8-4470-A800-CA13D15A842A}" destId="{59896363-9D5B-4B18-AA0C-09961271E318}" srcOrd="0" destOrd="0" presId="urn:microsoft.com/office/officeart/2005/8/layout/radial6"/>
    <dgm:cxn modelId="{107616A2-99DD-4C16-B4F7-2389BD1382F3}" type="presOf" srcId="{FA73E360-A1DD-4864-98F1-321105908E37}" destId="{8B1C8162-9F55-4A72-BDDF-2179D8618981}" srcOrd="0" destOrd="0" presId="urn:microsoft.com/office/officeart/2005/8/layout/radial6"/>
    <dgm:cxn modelId="{26A38172-A8F6-4531-98AB-75A7D47E15A3}" type="presOf" srcId="{0A86AF5B-D9E9-4672-8AA0-8833816F31C8}" destId="{FA4F689C-AA93-4598-80A6-C7C57A889C31}" srcOrd="0" destOrd="0" presId="urn:microsoft.com/office/officeart/2005/8/layout/radial6"/>
    <dgm:cxn modelId="{50832C6D-BEC8-4216-9058-D0137537879A}" type="presOf" srcId="{8E13EFB2-EFDA-4742-8E03-EC8C80452DFB}" destId="{12B49229-A318-4F7D-8ED3-6FCEF75225F6}" srcOrd="0" destOrd="0" presId="urn:microsoft.com/office/officeart/2005/8/layout/radial6"/>
    <dgm:cxn modelId="{243DB7E5-6E7A-42F1-9E75-E5EAFCBFAF05}" type="presOf" srcId="{0C6BA52A-AB72-4D9C-B6C6-2994745C265F}" destId="{C4F5E989-FAAF-4884-B420-D5895C7F193B}" srcOrd="0" destOrd="0" presId="urn:microsoft.com/office/officeart/2005/8/layout/radial6"/>
    <dgm:cxn modelId="{B0CEC8B4-ED1F-4B80-8446-8DB01A8955B4}" type="presParOf" srcId="{8B1C8162-9F55-4A72-BDDF-2179D8618981}" destId="{D0AAD10C-99CE-40A8-8176-FFDA2710851F}" srcOrd="0" destOrd="0" presId="urn:microsoft.com/office/officeart/2005/8/layout/radial6"/>
    <dgm:cxn modelId="{C4A77D18-A438-4338-8B17-3D0409C83D75}" type="presParOf" srcId="{8B1C8162-9F55-4A72-BDDF-2179D8618981}" destId="{7B620044-818D-46EE-BE4E-FE09398441FC}" srcOrd="1" destOrd="0" presId="urn:microsoft.com/office/officeart/2005/8/layout/radial6"/>
    <dgm:cxn modelId="{9C10E531-A61B-4CBB-8D3E-50E64C5E984B}" type="presParOf" srcId="{8B1C8162-9F55-4A72-BDDF-2179D8618981}" destId="{D2E4FD14-4E27-4D92-92B8-7C56048E870D}" srcOrd="2" destOrd="0" presId="urn:microsoft.com/office/officeart/2005/8/layout/radial6"/>
    <dgm:cxn modelId="{56478632-EB77-40BC-A453-5F55FABB8766}" type="presParOf" srcId="{8B1C8162-9F55-4A72-BDDF-2179D8618981}" destId="{5B0336E6-C915-4EA1-BE99-0247C50465BF}" srcOrd="3" destOrd="0" presId="urn:microsoft.com/office/officeart/2005/8/layout/radial6"/>
    <dgm:cxn modelId="{F137EBC8-ED83-4A69-BC06-3FEAEBC7CBAF}" type="presParOf" srcId="{8B1C8162-9F55-4A72-BDDF-2179D8618981}" destId="{1126119D-EB92-4911-B48E-95357B9B55F1}" srcOrd="4" destOrd="0" presId="urn:microsoft.com/office/officeart/2005/8/layout/radial6"/>
    <dgm:cxn modelId="{5659AB37-0372-481D-94EB-4A21E73B3F76}" type="presParOf" srcId="{8B1C8162-9F55-4A72-BDDF-2179D8618981}" destId="{DE650B4D-CAC3-4294-87F6-B36CE7626269}" srcOrd="5" destOrd="0" presId="urn:microsoft.com/office/officeart/2005/8/layout/radial6"/>
    <dgm:cxn modelId="{1F9A1D26-E9D4-4C89-B316-93E6D03D7CD1}" type="presParOf" srcId="{8B1C8162-9F55-4A72-BDDF-2179D8618981}" destId="{0E4179C4-7365-49AD-A303-B9D0C86D155E}" srcOrd="6" destOrd="0" presId="urn:microsoft.com/office/officeart/2005/8/layout/radial6"/>
    <dgm:cxn modelId="{BC651D46-1D65-430E-A513-2AE74ED434DD}" type="presParOf" srcId="{8B1C8162-9F55-4A72-BDDF-2179D8618981}" destId="{59896363-9D5B-4B18-AA0C-09961271E318}" srcOrd="7" destOrd="0" presId="urn:microsoft.com/office/officeart/2005/8/layout/radial6"/>
    <dgm:cxn modelId="{C9D5A06C-2F3E-45CE-8265-B3620A540475}" type="presParOf" srcId="{8B1C8162-9F55-4A72-BDDF-2179D8618981}" destId="{235404F4-547C-461E-B12B-D7434E050912}" srcOrd="8" destOrd="0" presId="urn:microsoft.com/office/officeart/2005/8/layout/radial6"/>
    <dgm:cxn modelId="{9188D3BD-DDB0-477C-BB56-A89DE9D1B084}" type="presParOf" srcId="{8B1C8162-9F55-4A72-BDDF-2179D8618981}" destId="{C4F5E989-FAAF-4884-B420-D5895C7F193B}" srcOrd="9" destOrd="0" presId="urn:microsoft.com/office/officeart/2005/8/layout/radial6"/>
    <dgm:cxn modelId="{4D39D07D-861F-4C42-B12F-D491982FAC97}" type="presParOf" srcId="{8B1C8162-9F55-4A72-BDDF-2179D8618981}" destId="{12B49229-A318-4F7D-8ED3-6FCEF75225F6}" srcOrd="10" destOrd="0" presId="urn:microsoft.com/office/officeart/2005/8/layout/radial6"/>
    <dgm:cxn modelId="{034E3165-AD2B-4882-97C3-C3B4054ADC9B}" type="presParOf" srcId="{8B1C8162-9F55-4A72-BDDF-2179D8618981}" destId="{ADCC4576-F8E0-4817-95D9-7168676C798E}" srcOrd="11" destOrd="0" presId="urn:microsoft.com/office/officeart/2005/8/layout/radial6"/>
    <dgm:cxn modelId="{26474166-928E-4A22-A881-58B455A80012}" type="presParOf" srcId="{8B1C8162-9F55-4A72-BDDF-2179D8618981}" destId="{FA4F689C-AA93-4598-80A6-C7C57A889C31}"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4F689C-AA93-4598-80A6-C7C57A889C31}">
      <dsp:nvSpPr>
        <dsp:cNvPr id="0" name=""/>
        <dsp:cNvSpPr/>
      </dsp:nvSpPr>
      <dsp:spPr>
        <a:xfrm>
          <a:off x="2072804" y="594747"/>
          <a:ext cx="3835798" cy="3835798"/>
        </a:xfrm>
        <a:prstGeom prst="blockArc">
          <a:avLst>
            <a:gd name="adj1" fmla="val 10879489"/>
            <a:gd name="adj2" fmla="val 16471839"/>
            <a:gd name="adj3" fmla="val 4642"/>
          </a:avLst>
        </a:prstGeom>
        <a:solidFill>
          <a:schemeClr val="accent4">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C4F5E989-FAAF-4884-B420-D5895C7F193B}">
      <dsp:nvSpPr>
        <dsp:cNvPr id="0" name=""/>
        <dsp:cNvSpPr/>
      </dsp:nvSpPr>
      <dsp:spPr>
        <a:xfrm>
          <a:off x="2072284" y="613241"/>
          <a:ext cx="3835798" cy="3835798"/>
        </a:xfrm>
        <a:prstGeom prst="blockArc">
          <a:avLst>
            <a:gd name="adj1" fmla="val 5000302"/>
            <a:gd name="adj2" fmla="val 10913439"/>
            <a:gd name="adj3" fmla="val 4642"/>
          </a:avLst>
        </a:prstGeom>
        <a:solidFill>
          <a:schemeClr val="accent4">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E4179C4-7365-49AD-A303-B9D0C86D155E}">
      <dsp:nvSpPr>
        <dsp:cNvPr id="0" name=""/>
        <dsp:cNvSpPr/>
      </dsp:nvSpPr>
      <dsp:spPr>
        <a:xfrm>
          <a:off x="2487183" y="611041"/>
          <a:ext cx="3835798" cy="3835798"/>
        </a:xfrm>
        <a:prstGeom prst="blockArc">
          <a:avLst>
            <a:gd name="adj1" fmla="val 21490575"/>
            <a:gd name="adj2" fmla="val 5763237"/>
            <a:gd name="adj3" fmla="val 4642"/>
          </a:avLst>
        </a:prstGeom>
        <a:solidFill>
          <a:schemeClr val="accent4">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5B0336E6-C915-4EA1-BE99-0247C50465BF}">
      <dsp:nvSpPr>
        <dsp:cNvPr id="0" name=""/>
        <dsp:cNvSpPr/>
      </dsp:nvSpPr>
      <dsp:spPr>
        <a:xfrm>
          <a:off x="2486479" y="581665"/>
          <a:ext cx="3835798" cy="3835798"/>
        </a:xfrm>
        <a:prstGeom prst="blockArc">
          <a:avLst>
            <a:gd name="adj1" fmla="val 15710792"/>
            <a:gd name="adj2" fmla="val 21544497"/>
            <a:gd name="adj3" fmla="val 4642"/>
          </a:avLst>
        </a:prstGeom>
        <a:solidFill>
          <a:schemeClr val="accent4">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D0AAD10C-99CE-40A8-8176-FFDA2710851F}">
      <dsp:nvSpPr>
        <dsp:cNvPr id="0" name=""/>
        <dsp:cNvSpPr/>
      </dsp:nvSpPr>
      <dsp:spPr>
        <a:xfrm>
          <a:off x="3039280" y="1312815"/>
          <a:ext cx="2415134" cy="2372013"/>
        </a:xfrm>
        <a:prstGeom prst="ellipse">
          <a:avLst/>
        </a:prstGeom>
        <a:solidFill>
          <a:srgbClr val="FFFF0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GB" sz="2100" b="1" kern="1200" dirty="0" smtClean="0"/>
            <a:t>Individuals &amp; communities</a:t>
          </a:r>
          <a:endParaRPr lang="en-GB" sz="2100" b="1" kern="1200" dirty="0"/>
        </a:p>
      </dsp:txBody>
      <dsp:txXfrm>
        <a:off x="3392968" y="1660188"/>
        <a:ext cx="1707758" cy="1677267"/>
      </dsp:txXfrm>
    </dsp:sp>
    <dsp:sp modelId="{7B620044-818D-46EE-BE4E-FE09398441FC}">
      <dsp:nvSpPr>
        <dsp:cNvPr id="0" name=""/>
        <dsp:cNvSpPr/>
      </dsp:nvSpPr>
      <dsp:spPr>
        <a:xfrm>
          <a:off x="3143829" y="-248980"/>
          <a:ext cx="1989713" cy="1788198"/>
        </a:xfrm>
        <a:prstGeom prst="ellipse">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dirty="0" smtClean="0"/>
            <a:t>Political &amp; administrative structure</a:t>
          </a:r>
          <a:endParaRPr lang="en-GB" sz="1400" b="1" kern="1200" dirty="0"/>
        </a:p>
      </dsp:txBody>
      <dsp:txXfrm>
        <a:off x="3435216" y="12896"/>
        <a:ext cx="1406939" cy="1264446"/>
      </dsp:txXfrm>
    </dsp:sp>
    <dsp:sp modelId="{1126119D-EB92-4911-B48E-95357B9B55F1}">
      <dsp:nvSpPr>
        <dsp:cNvPr id="0" name=""/>
        <dsp:cNvSpPr/>
      </dsp:nvSpPr>
      <dsp:spPr>
        <a:xfrm>
          <a:off x="5211091" y="1479953"/>
          <a:ext cx="2132849" cy="1978732"/>
        </a:xfrm>
        <a:prstGeom prst="ellipse">
          <a:avLst/>
        </a:prstGeom>
        <a:solidFill>
          <a:srgbClr val="CC66FF"/>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dirty="0" smtClean="0"/>
            <a:t>Mass Media &amp; Public Communications</a:t>
          </a:r>
          <a:endParaRPr lang="en-GB" sz="1400" b="1" kern="1200" dirty="0"/>
        </a:p>
      </dsp:txBody>
      <dsp:txXfrm>
        <a:off x="5523440" y="1769732"/>
        <a:ext cx="1508151" cy="1399174"/>
      </dsp:txXfrm>
    </dsp:sp>
    <dsp:sp modelId="{59896363-9D5B-4B18-AA0C-09961271E318}">
      <dsp:nvSpPr>
        <dsp:cNvPr id="0" name=""/>
        <dsp:cNvSpPr/>
      </dsp:nvSpPr>
      <dsp:spPr>
        <a:xfrm>
          <a:off x="3157250" y="3547856"/>
          <a:ext cx="2100512" cy="1688034"/>
        </a:xfrm>
        <a:prstGeom prst="ellipse">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dirty="0" smtClean="0"/>
            <a:t>Cultural, religious, traditional beliefs &amp; practices</a:t>
          </a:r>
          <a:endParaRPr lang="en-GB" sz="1400" b="1" kern="1200" dirty="0"/>
        </a:p>
      </dsp:txBody>
      <dsp:txXfrm>
        <a:off x="3464863" y="3795063"/>
        <a:ext cx="1485286" cy="1193620"/>
      </dsp:txXfrm>
    </dsp:sp>
    <dsp:sp modelId="{12B49229-A318-4F7D-8ED3-6FCEF75225F6}">
      <dsp:nvSpPr>
        <dsp:cNvPr id="0" name=""/>
        <dsp:cNvSpPr/>
      </dsp:nvSpPr>
      <dsp:spPr>
        <a:xfrm>
          <a:off x="1040367" y="1509713"/>
          <a:ext cx="2154910" cy="1919240"/>
        </a:xfrm>
        <a:prstGeom prst="ellipse">
          <a:avLst/>
        </a:prstGeom>
        <a:solidFill>
          <a:srgbClr val="72BBE8"/>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dirty="0" smtClean="0"/>
            <a:t>Community based networks</a:t>
          </a:r>
        </a:p>
        <a:p>
          <a:pPr lvl="0" algn="ctr" defTabSz="622300">
            <a:lnSpc>
              <a:spcPct val="90000"/>
            </a:lnSpc>
            <a:spcBef>
              <a:spcPct val="0"/>
            </a:spcBef>
            <a:spcAft>
              <a:spcPct val="35000"/>
            </a:spcAft>
          </a:pPr>
          <a:r>
            <a:rPr lang="en-GB" sz="1400" b="1" kern="1200" dirty="0" smtClean="0"/>
            <a:t>(youth, elderly, women)</a:t>
          </a:r>
          <a:endParaRPr lang="en-GB" sz="1400" b="1" kern="1200" dirty="0"/>
        </a:p>
      </dsp:txBody>
      <dsp:txXfrm>
        <a:off x="1355946" y="1790779"/>
        <a:ext cx="1523752" cy="135710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F801D45-C177-4DEC-9D75-EAC1F4B1010B}" type="datetime3">
              <a:rPr lang="en-GB"/>
              <a:pPr/>
              <a:t>18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61CF14F4-9230-4F02-93B8-794818A50377}" type="slidenum">
              <a:rPr lang="en-GB"/>
              <a:pPr/>
              <a:t>‹#›</a:t>
            </a:fld>
            <a:endParaRPr lang="en-GB"/>
          </a:p>
        </p:txBody>
      </p:sp>
    </p:spTree>
    <p:extLst>
      <p:ext uri="{BB962C8B-B14F-4D97-AF65-F5344CB8AC3E}">
        <p14:creationId xmlns:p14="http://schemas.microsoft.com/office/powerpoint/2010/main" val="16235648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AA0B7C16-B948-4B86-AA84-9D8A36615F2D}" type="datetime3">
              <a:rPr lang="en-GB"/>
              <a:pPr/>
              <a:t>18 March,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D2FE0B9C-74A4-479E-842C-CC07C24A7168}" type="slidenum">
              <a:rPr lang="en-GB"/>
              <a:pPr/>
              <a:t>‹#›</a:t>
            </a:fld>
            <a:endParaRPr lang="en-GB"/>
          </a:p>
        </p:txBody>
      </p:sp>
    </p:spTree>
    <p:extLst>
      <p:ext uri="{BB962C8B-B14F-4D97-AF65-F5344CB8AC3E}">
        <p14:creationId xmlns:p14="http://schemas.microsoft.com/office/powerpoint/2010/main" val="2040835506"/>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latin typeface="Calibri" panose="020F0502020204030204" pitchFamily="34" charset="0"/>
                <a:cs typeface="Calibri" panose="020F0502020204030204" pitchFamily="34" charset="0"/>
              </a:rPr>
              <a:t>In this session, we would like to introduce you to one of the response activities to control the Ebola outbreak: social mobilization and community engagement.</a:t>
            </a:r>
          </a:p>
          <a:p>
            <a:r>
              <a:rPr lang="en-GB" sz="1100" dirty="0">
                <a:latin typeface="Calibri" panose="020F0502020204030204" pitchFamily="34" charset="0"/>
                <a:cs typeface="Calibri" panose="020F0502020204030204" pitchFamily="34" charset="0"/>
              </a:rPr>
              <a:t>The objective of this session is for participants to be able to:</a:t>
            </a:r>
          </a:p>
          <a:p>
            <a:pPr marL="506686" indent="-506686">
              <a:buFont typeface="+mj-lt"/>
              <a:buAutoNum type="arabicPeriod"/>
            </a:pPr>
            <a:r>
              <a:rPr lang="en-GB" sz="1100" dirty="0">
                <a:latin typeface="Calibri" panose="020F0502020204030204" pitchFamily="34" charset="0"/>
                <a:cs typeface="Calibri" panose="020F0502020204030204" pitchFamily="34" charset="0"/>
              </a:rPr>
              <a:t>Describe the basic principles of social mobilization and community engagement, </a:t>
            </a:r>
          </a:p>
          <a:p>
            <a:pPr marL="506686" indent="-506686">
              <a:buFont typeface="+mj-lt"/>
              <a:buAutoNum type="arabicPeriod"/>
            </a:pPr>
            <a:r>
              <a:rPr lang="en-US" sz="1100" dirty="0">
                <a:solidFill>
                  <a:srgbClr val="FF0000"/>
                </a:solidFill>
                <a:latin typeface="Calibri" panose="020F0502020204030204" pitchFamily="34" charset="0"/>
                <a:cs typeface="Calibri" panose="020F0502020204030204" pitchFamily="34" charset="0"/>
              </a:rPr>
              <a:t>Describe how community engagement contributes to  stopping the spread of Ebola, and</a:t>
            </a:r>
          </a:p>
          <a:p>
            <a:pPr marL="506686" indent="-506686">
              <a:buFont typeface="+mj-lt"/>
              <a:buAutoNum type="arabicPeriod"/>
            </a:pPr>
            <a:r>
              <a:rPr lang="en-US" sz="1100" dirty="0">
                <a:latin typeface="Calibri" panose="020F0502020204030204" pitchFamily="34" charset="0"/>
                <a:cs typeface="Calibri" panose="020F0502020204030204" pitchFamily="34" charset="0"/>
              </a:rPr>
              <a:t>Identify the linkages between the different thematic areas of work with social mobilization and community engagement.</a:t>
            </a:r>
          </a:p>
          <a:p>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a:t>
            </a:fld>
            <a:endParaRPr lang="en-GB" dirty="0"/>
          </a:p>
        </p:txBody>
      </p:sp>
    </p:spTree>
    <p:extLst>
      <p:ext uri="{BB962C8B-B14F-4D97-AF65-F5344CB8AC3E}">
        <p14:creationId xmlns:p14="http://schemas.microsoft.com/office/powerpoint/2010/main" val="3277819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A number of factors influence individuals' and communities' perception.  These include the environment in which we grew up and live in, the culture of which we are part of, the religion we follow, our life experiences, the society we live in, </a:t>
            </a:r>
          </a:p>
          <a:p>
            <a:pPr algn="l"/>
            <a:r>
              <a:rPr lang="en-GB" sz="1100" dirty="0">
                <a:latin typeface="Calibri" panose="020F0502020204030204" pitchFamily="34" charset="0"/>
                <a:cs typeface="Calibri" panose="020F0502020204030204" pitchFamily="34" charset="0"/>
              </a:rPr>
              <a:t>the political conditions around us, and so on.</a:t>
            </a:r>
          </a:p>
          <a:p>
            <a:pPr algn="l"/>
            <a:endParaRPr lang="en-GB" sz="1100" dirty="0">
              <a:latin typeface="Calibri" panose="020F0502020204030204" pitchFamily="34" charset="0"/>
              <a:cs typeface="Calibri" panose="020F0502020204030204" pitchFamily="34" charset="0"/>
            </a:endParaRPr>
          </a:p>
          <a:p>
            <a:pPr algn="l"/>
            <a:r>
              <a:rPr lang="en-GB" sz="1100" dirty="0">
                <a:latin typeface="Calibri" panose="020F0502020204030204" pitchFamily="34" charset="0"/>
                <a:cs typeface="Calibri" panose="020F0502020204030204" pitchFamily="34" charset="0"/>
              </a:rPr>
              <a:t>It is even more important to understand that in an emergency, when people are </a:t>
            </a:r>
          </a:p>
          <a:p>
            <a:pPr algn="l"/>
            <a:r>
              <a:rPr lang="en-GB" sz="1100" dirty="0">
                <a:latin typeface="Calibri" panose="020F0502020204030204" pitchFamily="34" charset="0"/>
                <a:cs typeface="Calibri" panose="020F0502020204030204" pitchFamily="34" charset="0"/>
              </a:rPr>
              <a:t>under stress, their perception of risk is influenced by: their familiarity to the risk, whether the risk is fatal or not, if it affects children, their personal experiences, their cultural values, etc.</a:t>
            </a: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8A5AF971-9122-4A9C-9B55-F42D086994BD}" type="datetime3">
              <a:rPr lang="en-GB" smtClean="0"/>
              <a:pPr/>
              <a:t>18 March, 2015</a:t>
            </a:fld>
            <a:endParaRPr lang="en-GB"/>
          </a:p>
        </p:txBody>
      </p:sp>
      <p:sp>
        <p:nvSpPr>
          <p:cNvPr id="6" name="Slide Number Placeholder 5"/>
          <p:cNvSpPr>
            <a:spLocks noGrp="1"/>
          </p:cNvSpPr>
          <p:nvPr>
            <p:ph type="sldNum" sz="quarter" idx="12"/>
          </p:nvPr>
        </p:nvSpPr>
        <p:spPr/>
        <p:txBody>
          <a:bodyPr/>
          <a:lstStyle/>
          <a:p>
            <a:fld id="{57780755-08A4-4A7C-9C04-0407616F6135}" type="slidenum">
              <a:rPr lang="en-GB" smtClean="0"/>
              <a:pPr/>
              <a:t>11</a:t>
            </a:fld>
            <a:endParaRPr lang="en-GB"/>
          </a:p>
        </p:txBody>
      </p:sp>
    </p:spTree>
    <p:extLst>
      <p:ext uri="{BB962C8B-B14F-4D97-AF65-F5344CB8AC3E}">
        <p14:creationId xmlns:p14="http://schemas.microsoft.com/office/powerpoint/2010/main" val="2778121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solidFill>
                  <a:srgbClr val="FF0000"/>
                </a:solidFill>
                <a:latin typeface="+mn-lt"/>
              </a:rPr>
              <a:t>In order to work with the communities, it is important to understand context in which the community exists.  </a:t>
            </a:r>
          </a:p>
          <a:p>
            <a:pPr algn="l"/>
            <a:r>
              <a:rPr lang="en-GB" sz="1100" dirty="0">
                <a:solidFill>
                  <a:srgbClr val="FF0000"/>
                </a:solidFill>
                <a:latin typeface="+mn-lt"/>
              </a:rPr>
              <a:t>We need to know what behaviours and practices the communities  had before the Ebola outbreak. </a:t>
            </a:r>
          </a:p>
          <a:p>
            <a:pPr algn="l"/>
            <a:r>
              <a:rPr lang="en-GB" sz="1100" dirty="0">
                <a:solidFill>
                  <a:srgbClr val="FF0000"/>
                </a:solidFill>
                <a:latin typeface="+mn-lt"/>
              </a:rPr>
              <a:t>This will then help us understand why it is so difficult for the communities to change or adapt to the behaviours that are being recommended.</a:t>
            </a:r>
          </a:p>
          <a:p>
            <a:pPr algn="l"/>
            <a:r>
              <a:rPr lang="en-GB" sz="1100" dirty="0">
                <a:solidFill>
                  <a:srgbClr val="FF0000"/>
                </a:solidFill>
                <a:latin typeface="+mn-lt"/>
              </a:rPr>
              <a:t>For example: </a:t>
            </a:r>
          </a:p>
          <a:p>
            <a:pPr algn="l"/>
            <a:r>
              <a:rPr lang="en-GB" sz="1100" dirty="0">
                <a:latin typeface="+mn-lt"/>
              </a:rPr>
              <a:t>Many communities greet each other by shaking hands, hugging, touching.</a:t>
            </a:r>
          </a:p>
          <a:p>
            <a:pPr algn="l"/>
            <a:r>
              <a:rPr lang="en-GB" sz="1100" dirty="0">
                <a:latin typeface="+mn-lt"/>
              </a:rPr>
              <a:t>They caring for the sick by feeding, cleaning, hugging.</a:t>
            </a:r>
          </a:p>
          <a:p>
            <a:pPr algn="l"/>
            <a:r>
              <a:rPr lang="en-GB" sz="1100" dirty="0">
                <a:latin typeface="+mn-lt"/>
              </a:rPr>
              <a:t>The general burial practices include touching and cleaning as an expression of grieve and to show respect and care for the person who died. </a:t>
            </a:r>
          </a:p>
          <a:p>
            <a:pPr algn="l"/>
            <a:endParaRPr lang="en-GB" altLang="en-US" sz="1100" dirty="0">
              <a:latin typeface="+mn-lt"/>
            </a:endParaRPr>
          </a:p>
          <a:p>
            <a:pPr algn="l"/>
            <a:r>
              <a:rPr lang="en-GB" altLang="en-US" sz="1100" dirty="0">
                <a:latin typeface="+mn-lt"/>
              </a:rPr>
              <a:t>When we are working for the Ebola response, we might see the dead body as a 'dead body' but for the people in the community, it is someone they know. It is not just 'a dead body', but it is 'the body of a person who died.'</a:t>
            </a:r>
          </a:p>
          <a:p>
            <a:pPr algn="l"/>
            <a:r>
              <a:rPr lang="en-GB" altLang="en-US" sz="1100" dirty="0">
                <a:latin typeface="+mn-lt"/>
              </a:rPr>
              <a:t>Another practice we often observe when we visit communities where a person has died is that w</a:t>
            </a:r>
            <a:r>
              <a:rPr lang="en-US" altLang="en-US" sz="1100" dirty="0">
                <a:latin typeface="+mn-lt"/>
              </a:rPr>
              <a:t>omen come and fall on the body crying to show how they have felt about the dead person's departure. </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12</a:t>
            </a:fld>
            <a:endParaRPr lang="en-GB"/>
          </a:p>
        </p:txBody>
      </p:sp>
    </p:spTree>
    <p:extLst>
      <p:ext uri="{BB962C8B-B14F-4D97-AF65-F5344CB8AC3E}">
        <p14:creationId xmlns:p14="http://schemas.microsoft.com/office/powerpoint/2010/main" val="2635695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solidFill>
                  <a:srgbClr val="FF0000"/>
                </a:solidFill>
                <a:latin typeface="+mn-lt"/>
              </a:rPr>
              <a:t>We need to understand whether it is practical or feasible for the communities to practice what we are asking them to do – which is: </a:t>
            </a:r>
          </a:p>
          <a:p>
            <a:pPr algn="l"/>
            <a:endParaRPr lang="en-GB" sz="1100" dirty="0">
              <a:latin typeface="+mn-lt"/>
            </a:endParaRPr>
          </a:p>
          <a:p>
            <a:pPr algn="l"/>
            <a:r>
              <a:rPr lang="en-GB" sz="1100" dirty="0">
                <a:latin typeface="+mn-lt"/>
              </a:rPr>
              <a:t>Do not shake hands with anybody</a:t>
            </a:r>
          </a:p>
          <a:p>
            <a:pPr algn="l"/>
            <a:r>
              <a:rPr lang="en-GB" sz="1100" dirty="0">
                <a:latin typeface="+mn-lt"/>
              </a:rPr>
              <a:t>Wash your hands frequently</a:t>
            </a:r>
          </a:p>
          <a:p>
            <a:pPr algn="l"/>
            <a:r>
              <a:rPr lang="en-GB" sz="1100" dirty="0">
                <a:latin typeface="+mn-lt"/>
              </a:rPr>
              <a:t>Do not touch the sick with Ebola-like symptoms</a:t>
            </a:r>
          </a:p>
          <a:p>
            <a:pPr algn="l"/>
            <a:r>
              <a:rPr lang="en-GB" sz="1100" dirty="0">
                <a:latin typeface="+mn-lt"/>
              </a:rPr>
              <a:t>Take the sick immediately to a treatment facility (where no family member will be allowed inside the patients' area)</a:t>
            </a:r>
          </a:p>
          <a:p>
            <a:pPr algn="l"/>
            <a:r>
              <a:rPr lang="en-GB" sz="1100" dirty="0">
                <a:latin typeface="+mn-lt"/>
              </a:rPr>
              <a:t>Do not touch a dead body</a:t>
            </a:r>
          </a:p>
          <a:p>
            <a:pPr algn="l"/>
            <a:endParaRPr lang="en-GB" sz="1100" dirty="0">
              <a:latin typeface="+mn-lt"/>
            </a:endParaRPr>
          </a:p>
          <a:p>
            <a:pPr algn="l"/>
            <a:endParaRPr lang="en-GB" sz="1100" dirty="0">
              <a:solidFill>
                <a:schemeClr val="tx2">
                  <a:lumMod val="75000"/>
                </a:schemeClr>
              </a:solidFill>
              <a:latin typeface="+mn-lt"/>
            </a:endParaRP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13</a:t>
            </a:fld>
            <a:endParaRPr lang="en-GB"/>
          </a:p>
        </p:txBody>
      </p:sp>
    </p:spTree>
    <p:extLst>
      <p:ext uri="{BB962C8B-B14F-4D97-AF65-F5344CB8AC3E}">
        <p14:creationId xmlns:p14="http://schemas.microsoft.com/office/powerpoint/2010/main" val="1467807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solidFill>
                  <a:srgbClr val="FF0000"/>
                </a:solidFill>
                <a:latin typeface="+mn-lt"/>
              </a:rPr>
              <a:t>There are many fears, myths and misconceptions we have heard of in this Ebola outbreak.</a:t>
            </a:r>
          </a:p>
          <a:p>
            <a:pPr algn="l"/>
            <a:r>
              <a:rPr lang="en-GB" sz="1100" dirty="0">
                <a:solidFill>
                  <a:srgbClr val="FF0000"/>
                </a:solidFill>
                <a:latin typeface="+mn-lt"/>
              </a:rPr>
              <a:t>These include:</a:t>
            </a:r>
          </a:p>
          <a:p>
            <a:pPr algn="l"/>
            <a:r>
              <a:rPr lang="en-GB" sz="1100" dirty="0">
                <a:solidFill>
                  <a:srgbClr val="FF0000"/>
                </a:solidFill>
                <a:latin typeface="+mn-lt"/>
              </a:rPr>
              <a:t>Fear: Ebola = death</a:t>
            </a:r>
          </a:p>
          <a:p>
            <a:pPr algn="l"/>
            <a:r>
              <a:rPr lang="en-GB" sz="1100" dirty="0">
                <a:latin typeface="+mn-lt"/>
              </a:rPr>
              <a:t>Everybody who has Ebola will die</a:t>
            </a:r>
          </a:p>
          <a:p>
            <a:pPr algn="l"/>
            <a:r>
              <a:rPr lang="en-GB" sz="1100" dirty="0">
                <a:latin typeface="+mn-lt"/>
              </a:rPr>
              <a:t>Ebola is a curse</a:t>
            </a:r>
          </a:p>
          <a:p>
            <a:pPr algn="l"/>
            <a:r>
              <a:rPr lang="en-GB" sz="1100" dirty="0">
                <a:solidFill>
                  <a:srgbClr val="FF0000"/>
                </a:solidFill>
                <a:latin typeface="+mn-lt"/>
              </a:rPr>
              <a:t>Fear = dismissal </a:t>
            </a:r>
          </a:p>
          <a:p>
            <a:pPr algn="l"/>
            <a:r>
              <a:rPr lang="en-GB" sz="1100" dirty="0">
                <a:latin typeface="+mn-lt"/>
              </a:rPr>
              <a:t>Don't want to know. </a:t>
            </a:r>
          </a:p>
          <a:p>
            <a:pPr algn="l"/>
            <a:r>
              <a:rPr lang="en-GB" sz="1100" dirty="0">
                <a:latin typeface="+mn-lt"/>
              </a:rPr>
              <a:t>Don't want to believe</a:t>
            </a:r>
          </a:p>
          <a:p>
            <a:pPr algn="l"/>
            <a:r>
              <a:rPr lang="en-GB" sz="1100" dirty="0">
                <a:latin typeface="+mn-lt"/>
              </a:rPr>
              <a:t>Don't want to accept</a:t>
            </a:r>
          </a:p>
          <a:p>
            <a:pPr algn="l"/>
            <a:r>
              <a:rPr lang="en-GB" sz="1100" dirty="0">
                <a:solidFill>
                  <a:srgbClr val="FF0000"/>
                </a:solidFill>
                <a:latin typeface="+mn-lt"/>
              </a:rPr>
              <a:t>Disbelief due to distrust</a:t>
            </a:r>
          </a:p>
          <a:p>
            <a:pPr algn="l"/>
            <a:r>
              <a:rPr lang="en-GB" sz="1100" dirty="0">
                <a:latin typeface="+mn-lt"/>
              </a:rPr>
              <a:t>The authorities can't handle the situation </a:t>
            </a:r>
          </a:p>
          <a:p>
            <a:pPr algn="l"/>
            <a:r>
              <a:rPr lang="en-GB" sz="1100" dirty="0">
                <a:latin typeface="+mn-lt"/>
              </a:rPr>
              <a:t>The foreigners are here to extract organs for scientific experiments</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14</a:t>
            </a:fld>
            <a:endParaRPr lang="en-GB"/>
          </a:p>
        </p:txBody>
      </p:sp>
    </p:spTree>
    <p:extLst>
      <p:ext uri="{BB962C8B-B14F-4D97-AF65-F5344CB8AC3E}">
        <p14:creationId xmlns:p14="http://schemas.microsoft.com/office/powerpoint/2010/main" val="4935306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We often hear responders say that they face community resistance. But when we decode the 'resistance', it helps us better understand the perception of communities that resist.</a:t>
            </a:r>
          </a:p>
          <a:p>
            <a:pPr algn="l"/>
            <a:r>
              <a:rPr lang="en-GB" sz="1100" dirty="0">
                <a:latin typeface="+mn-lt"/>
              </a:rPr>
              <a:t>For example, with the history of civil war in Liberia and Sierra Leone, many perceive this Ebola outbreak within the context of the war, with high political tension.  The best way to approach this issue is to use the 'inclusivity' approach which is to engage every sector of society and unite in the fight against Ebola.</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15</a:t>
            </a:fld>
            <a:endParaRPr lang="en-GB"/>
          </a:p>
        </p:txBody>
      </p:sp>
    </p:spTree>
    <p:extLst>
      <p:ext uri="{BB962C8B-B14F-4D97-AF65-F5344CB8AC3E}">
        <p14:creationId xmlns:p14="http://schemas.microsoft.com/office/powerpoint/2010/main" val="4044423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This is a brief description of our response to the Ebola outbreak since the beginning of 2014.</a:t>
            </a:r>
          </a:p>
          <a:p>
            <a:pPr algn="l"/>
            <a:endParaRPr lang="en-GB" sz="1100" dirty="0">
              <a:latin typeface="Calibri" panose="020F0502020204030204" pitchFamily="34" charset="0"/>
              <a:cs typeface="Calibri" panose="020F0502020204030204" pitchFamily="34" charset="0"/>
            </a:endParaRPr>
          </a:p>
          <a:p>
            <a:pPr algn="l"/>
            <a:r>
              <a:rPr lang="en-GB" sz="1100" dirty="0">
                <a:latin typeface="Calibri" panose="020F0502020204030204" pitchFamily="34" charset="0"/>
                <a:cs typeface="Calibri" panose="020F0502020204030204" pitchFamily="34" charset="0"/>
              </a:rPr>
              <a:t>In the first phase, the strategy that was used was crisis communications. We used the rationale of our past experience from previous Ebola outbreaks, which often happened in remote settings, where death rates was as high as 90%.  </a:t>
            </a:r>
          </a:p>
          <a:p>
            <a:pPr algn="l"/>
            <a:r>
              <a:rPr lang="en-GB" sz="1100" dirty="0">
                <a:latin typeface="Calibri" panose="020F0502020204030204" pitchFamily="34" charset="0"/>
                <a:cs typeface="Calibri" panose="020F0502020204030204" pitchFamily="34" charset="0"/>
              </a:rPr>
              <a:t>So with this rationale in mind, our key messages were focused on: Ebola kills; there is no cure; Ebola is caused by consumption of bush meat.</a:t>
            </a:r>
          </a:p>
          <a:p>
            <a:pPr algn="l"/>
            <a:r>
              <a:rPr lang="en-GB" sz="1100" dirty="0">
                <a:latin typeface="Calibri" panose="020F0502020204030204" pitchFamily="34" charset="0"/>
                <a:cs typeface="Calibri" panose="020F0502020204030204" pitchFamily="34" charset="0"/>
              </a:rPr>
              <a:t>The interventions we used to reach out the populations was mainly through mass media, including posters and radios.  </a:t>
            </a:r>
          </a:p>
          <a:p>
            <a:pPr algn="l"/>
            <a:r>
              <a:rPr lang="en-GB" sz="1100" dirty="0">
                <a:latin typeface="Calibri" panose="020F0502020204030204" pitchFamily="34" charset="0"/>
                <a:cs typeface="Calibri" panose="020F0502020204030204" pitchFamily="34" charset="0"/>
              </a:rPr>
              <a:t>Sadly, the outcome of our communications and response was denial.  The general perception of Ebola was that since Ebola happens only in remote areas and through consumption of bush meat, it is not a danger for residents of the cities.  This was despite the fact that the Ebola virus was spreading rapidly in the cities.  </a:t>
            </a:r>
          </a:p>
          <a:p>
            <a:pPr algn="l"/>
            <a:r>
              <a:rPr lang="en-GB" sz="1100" dirty="0">
                <a:latin typeface="Calibri" panose="020F0502020204030204" pitchFamily="34" charset="0"/>
                <a:cs typeface="Calibri" panose="020F0502020204030204" pitchFamily="34" charset="0"/>
              </a:rPr>
              <a:t>Another outcome was that since the campaigns stated that there is no cure or treatment, most families preferred to keep their family members at home, close to them.</a:t>
            </a:r>
          </a:p>
        </p:txBody>
      </p:sp>
      <p:sp>
        <p:nvSpPr>
          <p:cNvPr id="4" name="Slide Number Placeholder 3"/>
          <p:cNvSpPr>
            <a:spLocks noGrp="1"/>
          </p:cNvSpPr>
          <p:nvPr>
            <p:ph type="sldNum" sz="quarter" idx="10"/>
          </p:nvPr>
        </p:nvSpPr>
        <p:spPr/>
        <p:txBody>
          <a:bodyPr/>
          <a:lstStyle/>
          <a:p>
            <a:fld id="{C125FB9A-699D-491B-8C20-FCEEE37D3F29}" type="slidenum">
              <a:rPr lang="en-GB" smtClean="0"/>
              <a:t>16</a:t>
            </a:fld>
            <a:endParaRPr lang="en-GB"/>
          </a:p>
        </p:txBody>
      </p:sp>
    </p:spTree>
    <p:extLst>
      <p:ext uri="{BB962C8B-B14F-4D97-AF65-F5344CB8AC3E}">
        <p14:creationId xmlns:p14="http://schemas.microsoft.com/office/powerpoint/2010/main" val="785800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During the 2</a:t>
            </a:r>
            <a:r>
              <a:rPr lang="en-GB" sz="1100" baseline="30000" dirty="0">
                <a:latin typeface="+mn-lt"/>
              </a:rPr>
              <a:t>nd</a:t>
            </a:r>
            <a:r>
              <a:rPr lang="en-GB" sz="1100" dirty="0">
                <a:latin typeface="+mn-lt"/>
              </a:rPr>
              <a:t> phase, the strategy we used was a</a:t>
            </a:r>
            <a:r>
              <a:rPr lang="en-US" sz="1100" dirty="0" err="1">
                <a:latin typeface="+mn-lt"/>
              </a:rPr>
              <a:t>wareness</a:t>
            </a:r>
            <a:r>
              <a:rPr lang="en-US" sz="1100" dirty="0">
                <a:latin typeface="+mn-lt"/>
              </a:rPr>
              <a:t>-raising.  The rationale for this was because Ebola was spreading in major cities. There were increased survival rates being observed, especially among people who were brought to Ebola Treatment Units (ETUs).</a:t>
            </a:r>
          </a:p>
          <a:p>
            <a:pPr algn="l"/>
            <a:r>
              <a:rPr lang="en-US" sz="1100" dirty="0">
                <a:latin typeface="+mn-lt"/>
              </a:rPr>
              <a:t>The key messages were mainly around Ebola is real and the focus was on providing information on the signs &amp; symptoms of Ebola and on encouraging people </a:t>
            </a:r>
            <a:r>
              <a:rPr lang="en-US" sz="1100" dirty="0" smtClean="0">
                <a:latin typeface="+mn-lt"/>
              </a:rPr>
              <a:t>to </a:t>
            </a:r>
            <a:r>
              <a:rPr lang="en-US" sz="1100" dirty="0">
                <a:latin typeface="+mn-lt"/>
              </a:rPr>
              <a:t>call the Hotline.</a:t>
            </a:r>
          </a:p>
          <a:p>
            <a:pPr algn="l"/>
            <a:r>
              <a:rPr lang="en-US" sz="1100" dirty="0">
                <a:latin typeface="+mn-lt"/>
              </a:rPr>
              <a:t>The interventions was more in a campaign modem with the use of hotline, mass media – print, broadcast, posters, radios, town criers, loud speakers on trucks &amp; motorbikes. </a:t>
            </a:r>
          </a:p>
          <a:p>
            <a:pPr algn="l"/>
            <a:r>
              <a:rPr lang="en-US" sz="1100" dirty="0">
                <a:latin typeface="+mn-lt"/>
              </a:rPr>
              <a:t>The outcome was the increased demand for services.  The demands exceeded the response capacity the authorities in </a:t>
            </a:r>
            <a:r>
              <a:rPr lang="en-US" sz="1100" dirty="0" err="1">
                <a:latin typeface="+mn-lt"/>
              </a:rPr>
              <a:t>countires</a:t>
            </a:r>
            <a:r>
              <a:rPr lang="en-US" sz="1100" dirty="0">
                <a:latin typeface="+mn-lt"/>
              </a:rPr>
              <a:t> like Liberia and Sierra Leone could provide in the beginning. This then led to lack of confidence and trust in the existing Ebola response structure</a:t>
            </a:r>
            <a:r>
              <a:rPr lang="en-US" sz="1100" b="1" dirty="0">
                <a:latin typeface="+mn-lt"/>
              </a:rPr>
              <a:t>.</a:t>
            </a:r>
            <a:r>
              <a:rPr lang="en-US" sz="1100" dirty="0">
                <a:latin typeface="+mn-lt"/>
              </a:rPr>
              <a:t> </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17</a:t>
            </a:fld>
            <a:endParaRPr lang="en-GB"/>
          </a:p>
        </p:txBody>
      </p:sp>
    </p:spTree>
    <p:extLst>
      <p:ext uri="{BB962C8B-B14F-4D97-AF65-F5344CB8AC3E}">
        <p14:creationId xmlns:p14="http://schemas.microsoft.com/office/powerpoint/2010/main" val="1515383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t>In the third phase, the strategy we are using is community engagement. The rationale for this was that we will not be able to stop this outbreak without engaging the community.  </a:t>
            </a:r>
          </a:p>
          <a:p>
            <a:pPr algn="l"/>
            <a:r>
              <a:rPr lang="en-GB" sz="1100" dirty="0"/>
              <a:t>The key messages were focused around avoiding contact with dead bodies, that early treatment increases chances of survival, and to </a:t>
            </a:r>
            <a:r>
              <a:rPr lang="en-GB" sz="1100" dirty="0" err="1"/>
              <a:t>destigmatise</a:t>
            </a:r>
            <a:r>
              <a:rPr lang="en-GB" sz="1100" dirty="0"/>
              <a:t> Ebola survivors.</a:t>
            </a:r>
          </a:p>
          <a:p>
            <a:pPr algn="l"/>
            <a:r>
              <a:rPr lang="en-GB" sz="1100" dirty="0"/>
              <a:t>The approaches used during this phase is focused on interpersonal communications with the use of mass media and other channels.</a:t>
            </a:r>
          </a:p>
          <a:p>
            <a:pPr algn="l"/>
            <a:r>
              <a:rPr lang="en-GB" sz="1100" dirty="0"/>
              <a:t>The outcome we are seeing so far is engaged community influencers, including traditional leaders, religious leaders, traditional healers, and various community group, including women's groups, the youth group, etc.</a:t>
            </a:r>
          </a:p>
          <a:p>
            <a:pPr algn="l"/>
            <a:endParaRPr lang="en-GB" sz="1100" dirty="0"/>
          </a:p>
        </p:txBody>
      </p:sp>
      <p:sp>
        <p:nvSpPr>
          <p:cNvPr id="4" name="Slide Number Placeholder 3"/>
          <p:cNvSpPr>
            <a:spLocks noGrp="1"/>
          </p:cNvSpPr>
          <p:nvPr>
            <p:ph type="sldNum" sz="quarter" idx="10"/>
          </p:nvPr>
        </p:nvSpPr>
        <p:spPr/>
        <p:txBody>
          <a:bodyPr/>
          <a:lstStyle/>
          <a:p>
            <a:fld id="{C125FB9A-699D-491B-8C20-FCEEE37D3F29}" type="slidenum">
              <a:rPr lang="en-GB" smtClean="0"/>
              <a:t>18</a:t>
            </a:fld>
            <a:endParaRPr lang="en-GB"/>
          </a:p>
        </p:txBody>
      </p:sp>
    </p:spTree>
    <p:extLst>
      <p:ext uri="{BB962C8B-B14F-4D97-AF65-F5344CB8AC3E}">
        <p14:creationId xmlns:p14="http://schemas.microsoft.com/office/powerpoint/2010/main" val="188789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t>Here are examples from Guinea and Sierra Leone.  </a:t>
            </a:r>
          </a:p>
          <a:p>
            <a:pPr algn="l"/>
            <a:endParaRPr lang="en-GB" sz="1100" dirty="0"/>
          </a:p>
          <a:p>
            <a:pPr algn="l"/>
            <a:r>
              <a:rPr lang="en-GB" sz="1100" dirty="0"/>
              <a:t>The examples from Guinea highlights the security threats faced by a team of social mobilizers. </a:t>
            </a:r>
          </a:p>
          <a:p>
            <a:pPr algn="l"/>
            <a:r>
              <a:rPr lang="en-US" sz="1100" dirty="0"/>
              <a:t>Despite much effort in raising awareness and engaging communities, a team in Guinea faced security threats as recently as early this year.</a:t>
            </a:r>
          </a:p>
          <a:p>
            <a:pPr algn="l"/>
            <a:r>
              <a:rPr lang="en-US" sz="1100" dirty="0"/>
              <a:t>On 14 Feb 2015, Reuters news agency reported that a crowds attacked Ebola facility, health workers in Guinea. They destroyed an Ebola facility and attacked health workers in central Guinea on rumors that the Red Cross was planning to disinfect a school, a government spokesman said on Saturday.</a:t>
            </a:r>
          </a:p>
          <a:p>
            <a:pPr algn="l"/>
            <a:endParaRPr lang="en-US" sz="1100" dirty="0"/>
          </a:p>
          <a:p>
            <a:pPr algn="l"/>
            <a:r>
              <a:rPr lang="en-US" sz="1100" dirty="0"/>
              <a:t>Last year, on 19 Sept 2014, Aljazeera reported that eight bodies, including of three journalists, found in remote village following attack on team trying to educate locals.</a:t>
            </a:r>
          </a:p>
          <a:p>
            <a:pPr lvl="1" algn="l"/>
            <a:endParaRPr lang="en-US" sz="1100" dirty="0"/>
          </a:p>
          <a:p>
            <a:pPr algn="l"/>
            <a:endParaRPr lang="en-GB" sz="1100" dirty="0"/>
          </a:p>
        </p:txBody>
      </p:sp>
      <p:sp>
        <p:nvSpPr>
          <p:cNvPr id="4" name="Slide Number Placeholder 3"/>
          <p:cNvSpPr>
            <a:spLocks noGrp="1"/>
          </p:cNvSpPr>
          <p:nvPr>
            <p:ph type="sldNum" sz="quarter" idx="10"/>
          </p:nvPr>
        </p:nvSpPr>
        <p:spPr/>
        <p:txBody>
          <a:bodyPr/>
          <a:lstStyle/>
          <a:p>
            <a:fld id="{C125FB9A-699D-491B-8C20-FCEEE37D3F29}" type="slidenum">
              <a:rPr lang="en-GB" smtClean="0"/>
              <a:t>19</a:t>
            </a:fld>
            <a:endParaRPr lang="en-GB"/>
          </a:p>
        </p:txBody>
      </p:sp>
    </p:spTree>
    <p:extLst>
      <p:ext uri="{BB962C8B-B14F-4D97-AF65-F5344CB8AC3E}">
        <p14:creationId xmlns:p14="http://schemas.microsoft.com/office/powerpoint/2010/main" val="4842336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723900" y="736600"/>
            <a:ext cx="5216525" cy="3689350"/>
          </a:xfrm>
          <a:noFill/>
          <a:ln>
            <a:solidFill>
              <a:srgbClr val="000000"/>
            </a:solidFill>
            <a:miter lim="800000"/>
            <a:headEnd/>
            <a:tailEnd/>
          </a:ln>
        </p:spPr>
      </p:sp>
      <p:sp>
        <p:nvSpPr>
          <p:cNvPr id="51203" name="Notes Placeholder 2"/>
          <p:cNvSpPr>
            <a:spLocks noGrp="1"/>
          </p:cNvSpPr>
          <p:nvPr>
            <p:ph type="body" idx="1"/>
          </p:nvPr>
        </p:nvSpPr>
        <p:spPr>
          <a:noFill/>
        </p:spPr>
        <p:txBody>
          <a:bodyPr/>
          <a:lstStyle/>
          <a:p>
            <a:pPr algn="l"/>
            <a:r>
              <a:rPr lang="en-US" sz="1100" dirty="0">
                <a:solidFill>
                  <a:srgbClr val="002060"/>
                </a:solidFill>
                <a:latin typeface="Calibri" panose="020F0502020204030204" pitchFamily="34" charset="0"/>
                <a:cs typeface="Calibri" panose="020F0502020204030204" pitchFamily="34" charset="0"/>
              </a:rPr>
              <a:t>This is the example from Sierra Leone.  Here, communities were part of the Ebola response right from the beginning.</a:t>
            </a:r>
          </a:p>
          <a:p>
            <a:pPr algn="l"/>
            <a:endParaRPr lang="en-US" sz="1100" dirty="0">
              <a:solidFill>
                <a:srgbClr val="002060"/>
              </a:solidFill>
              <a:latin typeface="Calibri" panose="020F0502020204030204" pitchFamily="34" charset="0"/>
              <a:cs typeface="Calibri" panose="020F0502020204030204" pitchFamily="34" charset="0"/>
            </a:endParaRPr>
          </a:p>
          <a:p>
            <a:pPr algn="l"/>
            <a:r>
              <a:rPr lang="en-US" sz="1100" dirty="0" err="1">
                <a:solidFill>
                  <a:srgbClr val="002060"/>
                </a:solidFill>
                <a:latin typeface="Calibri" panose="020F0502020204030204" pitchFamily="34" charset="0"/>
                <a:cs typeface="Calibri" panose="020F0502020204030204" pitchFamily="34" charset="0"/>
              </a:rPr>
              <a:t>Daru</a:t>
            </a:r>
            <a:r>
              <a:rPr lang="en-US" sz="1100" dirty="0">
                <a:solidFill>
                  <a:srgbClr val="002060"/>
                </a:solidFill>
                <a:latin typeface="Calibri" panose="020F0502020204030204" pitchFamily="34" charset="0"/>
                <a:cs typeface="Calibri" panose="020F0502020204030204" pitchFamily="34" charset="0"/>
              </a:rPr>
              <a:t> was one of the heavily affected areas. Community Health Centre served as a holding center before patients were transported to MSF Treatment Unit in </a:t>
            </a:r>
            <a:r>
              <a:rPr lang="en-US" sz="1100" dirty="0" err="1">
                <a:solidFill>
                  <a:srgbClr val="002060"/>
                </a:solidFill>
                <a:latin typeface="Calibri" panose="020F0502020204030204" pitchFamily="34" charset="0"/>
                <a:cs typeface="Calibri" panose="020F0502020204030204" pitchFamily="34" charset="0"/>
              </a:rPr>
              <a:t>Kailahun</a:t>
            </a:r>
            <a:r>
              <a:rPr lang="en-US" sz="1100" dirty="0">
                <a:solidFill>
                  <a:srgbClr val="002060"/>
                </a:solidFill>
                <a:latin typeface="Calibri" panose="020F0502020204030204" pitchFamily="34" charset="0"/>
                <a:cs typeface="Calibri" panose="020F0502020204030204" pitchFamily="34" charset="0"/>
              </a:rPr>
              <a:t> and </a:t>
            </a:r>
            <a:r>
              <a:rPr lang="en-US" sz="1100" dirty="0" err="1">
                <a:solidFill>
                  <a:srgbClr val="002060"/>
                </a:solidFill>
                <a:latin typeface="Calibri" panose="020F0502020204030204" pitchFamily="34" charset="0"/>
                <a:cs typeface="Calibri" panose="020F0502020204030204" pitchFamily="34" charset="0"/>
              </a:rPr>
              <a:t>Kenema</a:t>
            </a:r>
            <a:r>
              <a:rPr lang="en-US" sz="1100" dirty="0">
                <a:solidFill>
                  <a:srgbClr val="002060"/>
                </a:solidFill>
                <a:latin typeface="Calibri" panose="020F0502020204030204" pitchFamily="34" charset="0"/>
                <a:cs typeface="Calibri" panose="020F0502020204030204" pitchFamily="34" charset="0"/>
              </a:rPr>
              <a:t>. Villagers were very engaged from the beginning. Lots of political support from the chief who lost his wife and daughter due to Ebola.</a:t>
            </a:r>
            <a:endParaRPr lang="en-GB" sz="1100" dirty="0">
              <a:solidFill>
                <a:srgbClr val="002060"/>
              </a:solidFill>
              <a:latin typeface="Calibri" panose="020F0502020204030204" pitchFamily="34" charset="0"/>
              <a:cs typeface="Calibri" panose="020F0502020204030204" pitchFamily="34" charset="0"/>
            </a:endParaRPr>
          </a:p>
          <a:p>
            <a:pPr algn="l"/>
            <a:endParaRPr lang="en-US" sz="1100" dirty="0">
              <a:latin typeface="Calibri" panose="020F0502020204030204" pitchFamily="34" charset="0"/>
              <a:cs typeface="Calibri" panose="020F0502020204030204" pitchFamily="34" charset="0"/>
            </a:endParaRPr>
          </a:p>
          <a:p>
            <a:pPr algn="l"/>
            <a:r>
              <a:rPr lang="en-US" sz="1100" dirty="0">
                <a:solidFill>
                  <a:srgbClr val="002060"/>
                </a:solidFill>
                <a:latin typeface="Calibri" panose="020F0502020204030204" pitchFamily="34" charset="0"/>
                <a:cs typeface="Calibri" panose="020F0502020204030204" pitchFamily="34" charset="0"/>
              </a:rPr>
              <a:t>WHO clinician visited once a day to provide assistance. Community Health Officers maintained excellent communication so lab samples and patients could be transported to </a:t>
            </a:r>
            <a:r>
              <a:rPr lang="en-US" sz="1100" dirty="0" err="1">
                <a:solidFill>
                  <a:srgbClr val="002060"/>
                </a:solidFill>
                <a:latin typeface="Calibri" panose="020F0502020204030204" pitchFamily="34" charset="0"/>
                <a:cs typeface="Calibri" panose="020F0502020204030204" pitchFamily="34" charset="0"/>
              </a:rPr>
              <a:t>Kenema</a:t>
            </a:r>
            <a:r>
              <a:rPr lang="en-US" sz="1100" dirty="0">
                <a:solidFill>
                  <a:srgbClr val="002060"/>
                </a:solidFill>
                <a:latin typeface="Calibri" panose="020F0502020204030204" pitchFamily="34" charset="0"/>
                <a:cs typeface="Calibri" panose="020F0502020204030204" pitchFamily="34" charset="0"/>
              </a:rPr>
              <a:t>. Community health officers initiated an admissions/deaths log and maintained it in the most organized fashion during the peak of the outbreak. </a:t>
            </a:r>
            <a:r>
              <a:rPr lang="en-US" sz="1100" dirty="0" err="1">
                <a:solidFill>
                  <a:srgbClr val="002060"/>
                </a:solidFill>
                <a:latin typeface="Calibri" panose="020F0502020204030204" pitchFamily="34" charset="0"/>
                <a:cs typeface="Calibri" panose="020F0502020204030204" pitchFamily="34" charset="0"/>
              </a:rPr>
              <a:t>Daru</a:t>
            </a:r>
            <a:r>
              <a:rPr lang="en-US" sz="1100" dirty="0">
                <a:solidFill>
                  <a:srgbClr val="002060"/>
                </a:solidFill>
                <a:latin typeface="Calibri" panose="020F0502020204030204" pitchFamily="34" charset="0"/>
                <a:cs typeface="Calibri" panose="020F0502020204030204" pitchFamily="34" charset="0"/>
              </a:rPr>
              <a:t> no longer receives cases.</a:t>
            </a:r>
          </a:p>
          <a:p>
            <a:pPr algn="l"/>
            <a:endParaRPr lang="en-US" sz="1100" dirty="0">
              <a:solidFill>
                <a:srgbClr val="002060"/>
              </a:solidFill>
              <a:latin typeface="Calibri" panose="020F0502020204030204" pitchFamily="34" charset="0"/>
              <a:cs typeface="Calibri" panose="020F0502020204030204" pitchFamily="34" charset="0"/>
            </a:endParaRPr>
          </a:p>
          <a:p>
            <a:pPr algn="l"/>
            <a:r>
              <a:rPr lang="en-US" sz="1100" dirty="0">
                <a:solidFill>
                  <a:srgbClr val="002060"/>
                </a:solidFill>
                <a:latin typeface="Calibri" panose="020F0502020204030204" pitchFamily="34" charset="0"/>
                <a:cs typeface="Calibri" panose="020F0502020204030204" pitchFamily="34" charset="0"/>
              </a:rPr>
              <a:t>Community health officers actively participate in surveillance. They respond to alerts from nearby villages and arrange transport as needed. </a:t>
            </a:r>
          </a:p>
          <a:p>
            <a:pPr algn="l"/>
            <a:r>
              <a:rPr lang="en-US" sz="1100" dirty="0">
                <a:solidFill>
                  <a:srgbClr val="002060"/>
                </a:solidFill>
                <a:latin typeface="Calibri" panose="020F0502020204030204" pitchFamily="34" charset="0"/>
                <a:cs typeface="Calibri" panose="020F0502020204030204" pitchFamily="34" charset="0"/>
              </a:rPr>
              <a:t>They conduct contact tracing and organized monitoring teams. They also take care of Ebola orphans in the village.</a:t>
            </a:r>
          </a:p>
          <a:p>
            <a:pPr algn="l"/>
            <a:endParaRPr lang="en-US" sz="1100" dirty="0">
              <a:latin typeface="Calibri" panose="020F0502020204030204" pitchFamily="34" charset="0"/>
              <a:cs typeface="Calibri" panose="020F0502020204030204" pitchFamily="34" charset="0"/>
            </a:endParaRPr>
          </a:p>
        </p:txBody>
      </p:sp>
      <p:sp>
        <p:nvSpPr>
          <p:cNvPr id="51204" name="Header Placeholder 3"/>
          <p:cNvSpPr>
            <a:spLocks noGrp="1"/>
          </p:cNvSpPr>
          <p:nvPr>
            <p:ph type="hdr" sz="quarter"/>
          </p:nvPr>
        </p:nvSpPr>
        <p:spPr>
          <a:noFill/>
          <a:ln>
            <a:miter lim="800000"/>
            <a:headEnd/>
            <a:tailEnd/>
          </a:ln>
        </p:spPr>
        <p:txBody>
          <a:bodyPr/>
          <a:lstStyle/>
          <a:p>
            <a:r>
              <a:rPr lang="en-GB" smtClean="0"/>
              <a:t>Ebola Community Engagement Training</a:t>
            </a:r>
          </a:p>
        </p:txBody>
      </p:sp>
      <p:sp>
        <p:nvSpPr>
          <p:cNvPr id="51205" name="Date Placeholder 4"/>
          <p:cNvSpPr>
            <a:spLocks noGrp="1"/>
          </p:cNvSpPr>
          <p:nvPr>
            <p:ph type="dt" sz="quarter" idx="1"/>
          </p:nvPr>
        </p:nvSpPr>
        <p:spPr>
          <a:noFill/>
          <a:ln>
            <a:miter lim="800000"/>
            <a:headEnd/>
            <a:tailEnd/>
          </a:ln>
        </p:spPr>
        <p:txBody>
          <a:bodyPr/>
          <a:lstStyle/>
          <a:p>
            <a:r>
              <a:rPr lang="en-GB" smtClean="0"/>
              <a:t>January, 26, 2015</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This is how we are working to stop the Ebola outbreak.</a:t>
            </a:r>
          </a:p>
          <a:p>
            <a:pPr algn="l"/>
            <a:r>
              <a:rPr lang="en-GB" sz="1100" dirty="0">
                <a:latin typeface="+mn-lt"/>
              </a:rPr>
              <a:t>The 4 key technical areas crucial to bringing this outbreak to 'zero cases' includes</a:t>
            </a:r>
          </a:p>
          <a:p>
            <a:pPr marL="225194" indent="-225194" algn="l">
              <a:buAutoNum type="arabicPeriod"/>
            </a:pPr>
            <a:r>
              <a:rPr lang="en-GB" sz="1100" dirty="0">
                <a:latin typeface="+mn-lt"/>
              </a:rPr>
              <a:t>Case management,</a:t>
            </a:r>
          </a:p>
          <a:p>
            <a:pPr marL="225194" indent="-225194" algn="l">
              <a:buAutoNum type="arabicPeriod"/>
            </a:pPr>
            <a:r>
              <a:rPr lang="en-GB" sz="1100" dirty="0">
                <a:latin typeface="+mn-lt"/>
              </a:rPr>
              <a:t>Case finding and contact tracing,</a:t>
            </a:r>
          </a:p>
          <a:p>
            <a:pPr marL="225194" indent="-225194" algn="l">
              <a:buAutoNum type="arabicPeriod"/>
            </a:pPr>
            <a:r>
              <a:rPr lang="en-GB" sz="1100" dirty="0">
                <a:latin typeface="+mn-lt"/>
              </a:rPr>
              <a:t>Safe and dignified burials, and</a:t>
            </a:r>
          </a:p>
          <a:p>
            <a:pPr marL="225194" indent="-225194" algn="l">
              <a:buAutoNum type="arabicPeriod"/>
            </a:pPr>
            <a:r>
              <a:rPr lang="en-GB" sz="1100" dirty="0">
                <a:latin typeface="+mn-lt"/>
              </a:rPr>
              <a:t>Social mobilization</a:t>
            </a:r>
          </a:p>
          <a:p>
            <a:pPr marL="225194" indent="-225194" algn="l">
              <a:buAutoNum type="arabicPeriod"/>
            </a:pPr>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3</a:t>
            </a:fld>
            <a:endParaRPr lang="en-GB"/>
          </a:p>
        </p:txBody>
      </p:sp>
    </p:spTree>
    <p:extLst>
      <p:ext uri="{BB962C8B-B14F-4D97-AF65-F5344CB8AC3E}">
        <p14:creationId xmlns:p14="http://schemas.microsoft.com/office/powerpoint/2010/main" val="800393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900426" rtl="0" fontAlgn="auto">
              <a:spcBef>
                <a:spcPts val="0"/>
              </a:spcBef>
              <a:spcAft>
                <a:spcPts val="0"/>
              </a:spcAft>
              <a:defRPr/>
            </a:pPr>
            <a:r>
              <a:rPr lang="en-US" altLang="en-US" sz="1100" dirty="0">
                <a:latin typeface="Calibri" panose="020F0502020204030204" pitchFamily="34" charset="0"/>
                <a:cs typeface="Calibri" panose="020F0502020204030204" pitchFamily="34" charset="0"/>
              </a:rPr>
              <a:t>Discuss with your neighbor </a:t>
            </a:r>
            <a:r>
              <a:rPr lang="en-US" sz="1100" dirty="0">
                <a:latin typeface="Calibri" panose="020F0502020204030204" pitchFamily="34" charset="0"/>
                <a:cs typeface="Calibri" panose="020F0502020204030204" pitchFamily="34" charset="0"/>
              </a:rPr>
              <a:t>how your work relates with social mobilization and community engagement.</a:t>
            </a:r>
          </a:p>
          <a:p>
            <a:pPr algn="l" defTabSz="900426" rtl="0" fontAlgn="auto">
              <a:spcBef>
                <a:spcPts val="0"/>
              </a:spcBef>
              <a:spcAft>
                <a:spcPts val="0"/>
              </a:spcAft>
              <a:defRPr/>
            </a:pPr>
            <a:endParaRPr lang="en-US" altLang="en-US" sz="1100" dirty="0">
              <a:latin typeface="Calibri" panose="020F0502020204030204" pitchFamily="34" charset="0"/>
              <a:cs typeface="Calibri" panose="020F0502020204030204" pitchFamily="34" charset="0"/>
            </a:endParaRPr>
          </a:p>
          <a:p>
            <a:pPr algn="l" defTabSz="900426" rtl="0" fontAlgn="auto">
              <a:spcBef>
                <a:spcPts val="0"/>
              </a:spcBef>
              <a:spcAft>
                <a:spcPts val="0"/>
              </a:spcAft>
              <a:defRPr/>
            </a:pPr>
            <a:r>
              <a:rPr lang="en-US" altLang="en-US" sz="1100" dirty="0">
                <a:latin typeface="Calibri" panose="020F0502020204030204" pitchFamily="34" charset="0"/>
                <a:cs typeface="Calibri" panose="020F0502020204030204" pitchFamily="34" charset="0"/>
              </a:rPr>
              <a:t>Identify opportunities for working together with other teams on social mobilization and community engagement.</a:t>
            </a:r>
          </a:p>
          <a:p>
            <a:pPr algn="l" defTabSz="900426" rtl="0" fontAlgn="auto">
              <a:spcBef>
                <a:spcPts val="0"/>
              </a:spcBef>
              <a:spcAft>
                <a:spcPts val="0"/>
              </a:spcAft>
              <a:defRPr/>
            </a:pPr>
            <a:endParaRPr lang="en-US" altLang="en-US" sz="1100" dirty="0">
              <a:latin typeface="Calibri" panose="020F0502020204030204" pitchFamily="34" charset="0"/>
              <a:cs typeface="Calibri" panose="020F0502020204030204" pitchFamily="34" charset="0"/>
            </a:endParaRPr>
          </a:p>
          <a:p>
            <a:pPr algn="l" defTabSz="900426" rtl="0" fontAlgn="auto">
              <a:spcBef>
                <a:spcPts val="0"/>
              </a:spcBef>
              <a:spcAft>
                <a:spcPts val="0"/>
              </a:spcAft>
              <a:defRPr/>
            </a:pPr>
            <a:r>
              <a:rPr lang="en-US" altLang="en-US" sz="1100" dirty="0">
                <a:latin typeface="Calibri" panose="020F0502020204030204" pitchFamily="34" charset="0"/>
                <a:cs typeface="Calibri" panose="020F0502020204030204" pitchFamily="34" charset="0"/>
              </a:rPr>
              <a:t>Give the teams 3 minutes. Then, combine 2-3 teams together and allow them 4 minutes to share the outcome of their first discussions.</a:t>
            </a:r>
          </a:p>
          <a:p>
            <a:pPr algn="l" defTabSz="900426" rtl="0" fontAlgn="auto">
              <a:spcBef>
                <a:spcPts val="0"/>
              </a:spcBef>
              <a:spcAft>
                <a:spcPts val="0"/>
              </a:spcAft>
              <a:defRPr/>
            </a:pPr>
            <a:endParaRPr lang="en-US" altLang="en-US" sz="1100" dirty="0">
              <a:latin typeface="Calibri" panose="020F0502020204030204" pitchFamily="34" charset="0"/>
              <a:cs typeface="Calibri" panose="020F0502020204030204" pitchFamily="34" charset="0"/>
            </a:endParaRPr>
          </a:p>
          <a:p>
            <a:pPr algn="l" defTabSz="900426" rtl="0" fontAlgn="auto">
              <a:spcBef>
                <a:spcPts val="0"/>
              </a:spcBef>
              <a:spcAft>
                <a:spcPts val="0"/>
              </a:spcAft>
              <a:defRPr/>
            </a:pPr>
            <a:endParaRPr lang="en-US" altLang="en-US" sz="1100" dirty="0">
              <a:latin typeface="Calibri" panose="020F0502020204030204" pitchFamily="34" charset="0"/>
              <a:cs typeface="Calibri" panose="020F0502020204030204" pitchFamily="34" charset="0"/>
            </a:endParaRPr>
          </a:p>
          <a:p>
            <a:pPr algn="l" defTabSz="900426" rtl="0" fontAlgn="auto">
              <a:spcBef>
                <a:spcPts val="0"/>
              </a:spcBef>
              <a:spcAft>
                <a:spcPts val="0"/>
              </a:spcAft>
              <a:defRPr/>
            </a:pPr>
            <a:endParaRPr lang="en-US" altLang="en-US" sz="1100" dirty="0">
              <a:latin typeface="Calibri" panose="020F0502020204030204" pitchFamily="34" charset="0"/>
              <a:cs typeface="Calibri" panose="020F0502020204030204" pitchFamily="34" charset="0"/>
            </a:endParaRPr>
          </a:p>
          <a:p>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21</a:t>
            </a:fld>
            <a:endParaRPr lang="en-GB"/>
          </a:p>
        </p:txBody>
      </p:sp>
    </p:spTree>
    <p:extLst>
      <p:ext uri="{BB962C8B-B14F-4D97-AF65-F5344CB8AC3E}">
        <p14:creationId xmlns:p14="http://schemas.microsoft.com/office/powerpoint/2010/main" val="2845055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solidFill>
                  <a:schemeClr val="tx1"/>
                </a:solidFill>
                <a:latin typeface="Calibri" panose="020F0502020204030204" pitchFamily="34" charset="0"/>
                <a:cs typeface="Calibri" panose="020F0502020204030204" pitchFamily="34" charset="0"/>
              </a:rPr>
              <a:t>The work we do in different areas, including social mobilization and community engagement is monitored and reported back from the local to the national level.</a:t>
            </a:r>
          </a:p>
          <a:p>
            <a:pPr algn="l"/>
            <a:endParaRPr lang="en-US" sz="1100" dirty="0">
              <a:solidFill>
                <a:schemeClr val="tx1"/>
              </a:solidFill>
              <a:latin typeface="Calibri" panose="020F0502020204030204" pitchFamily="34" charset="0"/>
              <a:cs typeface="Calibri" panose="020F0502020204030204" pitchFamily="34" charset="0"/>
            </a:endParaRPr>
          </a:p>
          <a:p>
            <a:pPr algn="l"/>
            <a:r>
              <a:rPr lang="en-US" sz="1100" dirty="0">
                <a:solidFill>
                  <a:schemeClr val="tx1"/>
                </a:solidFill>
                <a:latin typeface="Calibri" panose="020F0502020204030204" pitchFamily="34" charset="0"/>
                <a:cs typeface="Calibri" panose="020F0502020204030204" pitchFamily="34" charset="0"/>
              </a:rPr>
              <a:t>At the local level, we have daily reporting. Some reporting is done through self-reporting or u-report or rapid pro (different reporting systems by use of mobile </a:t>
            </a:r>
            <a:r>
              <a:rPr lang="en-US" sz="1100" dirty="0" err="1">
                <a:solidFill>
                  <a:schemeClr val="tx1"/>
                </a:solidFill>
                <a:latin typeface="Calibri" panose="020F0502020204030204" pitchFamily="34" charset="0"/>
                <a:cs typeface="Calibri" panose="020F0502020204030204" pitchFamily="34" charset="0"/>
              </a:rPr>
              <a:t>sms</a:t>
            </a:r>
            <a:r>
              <a:rPr lang="en-US" sz="1100" dirty="0">
                <a:solidFill>
                  <a:schemeClr val="tx1"/>
                </a:solidFill>
                <a:latin typeface="Calibri" panose="020F0502020204030204" pitchFamily="34" charset="0"/>
                <a:cs typeface="Calibri" panose="020F0502020204030204" pitchFamily="34" charset="0"/>
              </a:rPr>
              <a:t> devices is used in different countries).</a:t>
            </a:r>
          </a:p>
          <a:p>
            <a:pPr algn="l"/>
            <a:endParaRPr lang="en-US" sz="1100" dirty="0">
              <a:solidFill>
                <a:schemeClr val="tx1"/>
              </a:solidFill>
              <a:latin typeface="Calibri" panose="020F0502020204030204" pitchFamily="34" charset="0"/>
              <a:cs typeface="Calibri" panose="020F0502020204030204" pitchFamily="34" charset="0"/>
            </a:endParaRPr>
          </a:p>
          <a:p>
            <a:pPr algn="l"/>
            <a:r>
              <a:rPr lang="en-US" sz="1100" dirty="0">
                <a:solidFill>
                  <a:schemeClr val="tx1"/>
                </a:solidFill>
                <a:latin typeface="Calibri" panose="020F0502020204030204" pitchFamily="34" charset="0"/>
                <a:cs typeface="Calibri" panose="020F0502020204030204" pitchFamily="34" charset="0"/>
              </a:rPr>
              <a:t>This form of reporting includes answering questions like: </a:t>
            </a:r>
          </a:p>
          <a:p>
            <a:pPr algn="l"/>
            <a:endParaRPr lang="en-US" sz="1100" dirty="0">
              <a:solidFill>
                <a:schemeClr val="tx1"/>
              </a:solidFill>
              <a:latin typeface="Calibri" panose="020F0502020204030204" pitchFamily="34" charset="0"/>
              <a:cs typeface="Calibri" panose="020F0502020204030204" pitchFamily="34" charset="0"/>
            </a:endParaRPr>
          </a:p>
          <a:p>
            <a:pPr lvl="1" algn="l"/>
            <a:r>
              <a:rPr lang="en-US" sz="1100" dirty="0">
                <a:solidFill>
                  <a:schemeClr val="tx1"/>
                </a:solidFill>
                <a:latin typeface="Calibri" panose="020F0502020204030204" pitchFamily="34" charset="0"/>
                <a:cs typeface="Calibri" panose="020F0502020204030204" pitchFamily="34" charset="0"/>
              </a:rPr>
              <a:t>Did you see any Community Meetings about Ebola today?</a:t>
            </a:r>
          </a:p>
          <a:p>
            <a:pPr lvl="1" algn="l"/>
            <a:r>
              <a:rPr lang="en-US" sz="1100" dirty="0">
                <a:solidFill>
                  <a:schemeClr val="tx1"/>
                </a:solidFill>
                <a:latin typeface="Calibri" panose="020F0502020204030204" pitchFamily="34" charset="0"/>
                <a:cs typeface="Calibri" panose="020F0502020204030204" pitchFamily="34" charset="0"/>
              </a:rPr>
              <a:t>Have you seen any house to house visits being conducted today? </a:t>
            </a:r>
          </a:p>
          <a:p>
            <a:pPr lvl="1" algn="l"/>
            <a:r>
              <a:rPr lang="en-US" sz="1100" dirty="0">
                <a:solidFill>
                  <a:schemeClr val="tx1"/>
                </a:solidFill>
                <a:latin typeface="Calibri" panose="020F0502020204030204" pitchFamily="34" charset="0"/>
                <a:cs typeface="Calibri" panose="020F0502020204030204" pitchFamily="34" charset="0"/>
              </a:rPr>
              <a:t>Did any contact tracers or burial team report experiencing resistance today?</a:t>
            </a:r>
          </a:p>
          <a:p>
            <a:pPr lvl="1" algn="l"/>
            <a:r>
              <a:rPr lang="en-US" sz="1100" dirty="0">
                <a:solidFill>
                  <a:schemeClr val="tx1"/>
                </a:solidFill>
                <a:latin typeface="Calibri" panose="020F0502020204030204" pitchFamily="34" charset="0"/>
                <a:cs typeface="Calibri" panose="020F0502020204030204" pitchFamily="34" charset="0"/>
              </a:rPr>
              <a:t>Have you heard of any secret burials this week? </a:t>
            </a:r>
          </a:p>
          <a:p>
            <a:pPr lvl="1" algn="l"/>
            <a:r>
              <a:rPr lang="en-US" sz="1100" dirty="0">
                <a:solidFill>
                  <a:schemeClr val="tx1"/>
                </a:solidFill>
                <a:latin typeface="Calibri" panose="020F0502020204030204" pitchFamily="34" charset="0"/>
                <a:cs typeface="Calibri" panose="020F0502020204030204" pitchFamily="34" charset="0"/>
              </a:rPr>
              <a:t>Have you heard of any exhuming of bodies this week? </a:t>
            </a:r>
          </a:p>
          <a:p>
            <a:pPr algn="l"/>
            <a:endParaRPr lang="en-GB" sz="110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22</a:t>
            </a:fld>
            <a:endParaRPr lang="en-GB"/>
          </a:p>
        </p:txBody>
      </p:sp>
    </p:spTree>
    <p:extLst>
      <p:ext uri="{BB962C8B-B14F-4D97-AF65-F5344CB8AC3E}">
        <p14:creationId xmlns:p14="http://schemas.microsoft.com/office/powerpoint/2010/main" val="3710634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solidFill>
                  <a:srgbClr val="FF0000"/>
                </a:solidFill>
                <a:latin typeface="+mn-lt"/>
              </a:rPr>
              <a:t>At the provincial or county or national level, reporting is done on a weekly basis.  The weekly reporting generally involves the following questions: </a:t>
            </a:r>
          </a:p>
          <a:p>
            <a:pPr algn="l"/>
            <a:endParaRPr lang="en-US" sz="1100" dirty="0">
              <a:solidFill>
                <a:srgbClr val="FF0000"/>
              </a:solidFill>
              <a:latin typeface="+mn-lt"/>
            </a:endParaRPr>
          </a:p>
          <a:p>
            <a:pPr lvl="1" algn="l"/>
            <a:r>
              <a:rPr lang="en-US" sz="1100" dirty="0">
                <a:latin typeface="+mn-lt"/>
              </a:rPr>
              <a:t>Have you heard a rumor today relating to Ebola</a:t>
            </a:r>
          </a:p>
          <a:p>
            <a:pPr lvl="1" algn="l"/>
            <a:r>
              <a:rPr lang="en-US" sz="1100" dirty="0">
                <a:latin typeface="+mn-lt"/>
              </a:rPr>
              <a:t>Did you hear any Ebola messaging delivered by religious leader at the Mosque on Friday? </a:t>
            </a:r>
          </a:p>
          <a:p>
            <a:pPr lvl="1" algn="l"/>
            <a:r>
              <a:rPr lang="en-US" sz="1100" dirty="0">
                <a:latin typeface="+mn-lt"/>
              </a:rPr>
              <a:t>Did you hear any Ebola messaging delivered by religious leader at the Church on Sunday? </a:t>
            </a:r>
          </a:p>
          <a:p>
            <a:pPr lvl="1" algn="l"/>
            <a:r>
              <a:rPr lang="en-US" sz="1100" dirty="0">
                <a:latin typeface="+mn-lt"/>
              </a:rPr>
              <a:t>Was the paramount chief contacted by any </a:t>
            </a:r>
            <a:r>
              <a:rPr lang="en-US" sz="1100" dirty="0" err="1">
                <a:latin typeface="+mn-lt"/>
              </a:rPr>
              <a:t>soc</a:t>
            </a:r>
            <a:r>
              <a:rPr lang="en-US" sz="1100" dirty="0">
                <a:latin typeface="+mn-lt"/>
              </a:rPr>
              <a:t> mob partners this week?</a:t>
            </a:r>
          </a:p>
          <a:p>
            <a:pPr algn="l"/>
            <a:endParaRPr lang="en-US" sz="1100" dirty="0">
              <a:latin typeface="+mn-lt"/>
            </a:endParaRP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23</a:t>
            </a:fld>
            <a:endParaRPr lang="en-GB"/>
          </a:p>
        </p:txBody>
      </p:sp>
    </p:spTree>
    <p:extLst>
      <p:ext uri="{BB962C8B-B14F-4D97-AF65-F5344CB8AC3E}">
        <p14:creationId xmlns:p14="http://schemas.microsoft.com/office/powerpoint/2010/main" val="3741280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Here is an example of the national level reporting from Sierra Leone.  This is an example of reporting by social mobilization and community engagement group on c</a:t>
            </a:r>
            <a:r>
              <a:rPr lang="en-US" sz="1100" dirty="0" err="1">
                <a:latin typeface="Calibri" panose="020F0502020204030204" pitchFamily="34" charset="0"/>
                <a:cs typeface="Calibri" panose="020F0502020204030204" pitchFamily="34" charset="0"/>
              </a:rPr>
              <a:t>ontact</a:t>
            </a:r>
            <a:r>
              <a:rPr lang="en-US" sz="1100" dirty="0">
                <a:latin typeface="Calibri" panose="020F0502020204030204" pitchFamily="34" charset="0"/>
                <a:cs typeface="Calibri" panose="020F0502020204030204" pitchFamily="34" charset="0"/>
              </a:rPr>
              <a:t> tracers or burial team report experiencing resistance in a day.</a:t>
            </a:r>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24</a:t>
            </a:fld>
            <a:endParaRPr lang="en-GB"/>
          </a:p>
        </p:txBody>
      </p:sp>
    </p:spTree>
    <p:extLst>
      <p:ext uri="{BB962C8B-B14F-4D97-AF65-F5344CB8AC3E}">
        <p14:creationId xmlns:p14="http://schemas.microsoft.com/office/powerpoint/2010/main" val="105859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This is reporting at national level from Sierra Leone at chiefdom level on resistance to burials.</a:t>
            </a:r>
          </a:p>
        </p:txBody>
      </p:sp>
      <p:sp>
        <p:nvSpPr>
          <p:cNvPr id="4" name="Slide Number Placeholder 3"/>
          <p:cNvSpPr>
            <a:spLocks noGrp="1"/>
          </p:cNvSpPr>
          <p:nvPr>
            <p:ph type="sldNum" sz="quarter" idx="10"/>
          </p:nvPr>
        </p:nvSpPr>
        <p:spPr/>
        <p:txBody>
          <a:bodyPr/>
          <a:lstStyle/>
          <a:p>
            <a:fld id="{C125FB9A-699D-491B-8C20-FCEEE37D3F29}" type="slidenum">
              <a:rPr lang="en-GB" smtClean="0"/>
              <a:t>25</a:t>
            </a:fld>
            <a:endParaRPr lang="en-GB"/>
          </a:p>
        </p:txBody>
      </p:sp>
    </p:spTree>
    <p:extLst>
      <p:ext uri="{BB962C8B-B14F-4D97-AF65-F5344CB8AC3E}">
        <p14:creationId xmlns:p14="http://schemas.microsoft.com/office/powerpoint/2010/main" val="1864945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This is how the information is reported at the global level, on the WHO website www.who.int</a:t>
            </a:r>
          </a:p>
          <a:p>
            <a:pPr algn="l"/>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26</a:t>
            </a:fld>
            <a:endParaRPr lang="en-GB"/>
          </a:p>
        </p:txBody>
      </p:sp>
    </p:spTree>
    <p:extLst>
      <p:ext uri="{BB962C8B-B14F-4D97-AF65-F5344CB8AC3E}">
        <p14:creationId xmlns:p14="http://schemas.microsoft.com/office/powerpoint/2010/main" val="3794334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This is an optional exercise for participants.</a:t>
            </a:r>
          </a:p>
          <a:p>
            <a:pPr algn="l"/>
            <a:r>
              <a:rPr lang="en-GB" sz="1100" dirty="0">
                <a:latin typeface="Calibri" panose="020F0502020204030204" pitchFamily="34" charset="0"/>
                <a:cs typeface="Calibri" panose="020F0502020204030204" pitchFamily="34" charset="0"/>
              </a:rPr>
              <a:t>In your specific area of work, discuss:</a:t>
            </a:r>
          </a:p>
          <a:p>
            <a:pPr marL="506686" indent="-506686" algn="l">
              <a:buAutoNum type="arabicPeriod"/>
            </a:pPr>
            <a:r>
              <a:rPr lang="en-GB" sz="1100" dirty="0">
                <a:latin typeface="Calibri" panose="020F0502020204030204" pitchFamily="34" charset="0"/>
                <a:cs typeface="Calibri" panose="020F0502020204030204" pitchFamily="34" charset="0"/>
              </a:rPr>
              <a:t>What are the 3 key steps you would take to engage community influencers</a:t>
            </a:r>
          </a:p>
          <a:p>
            <a:pPr marL="506686" indent="-506686" algn="l">
              <a:buAutoNum type="arabicPeriod"/>
            </a:pPr>
            <a:r>
              <a:rPr lang="en-GB" sz="1100" dirty="0">
                <a:latin typeface="Calibri" panose="020F0502020204030204" pitchFamily="34" charset="0"/>
                <a:cs typeface="Calibri" panose="020F0502020204030204" pitchFamily="34" charset="0"/>
              </a:rPr>
              <a:t>What top 3 challenges do you anticipate in engaging community influencers?</a:t>
            </a:r>
          </a:p>
          <a:p>
            <a:pPr marL="506686" indent="-506686" algn="l">
              <a:buAutoNum type="arabicPeriod"/>
            </a:pPr>
            <a:r>
              <a:rPr lang="en-GB" sz="1100" dirty="0">
                <a:latin typeface="Calibri" panose="020F0502020204030204" pitchFamily="34" charset="0"/>
                <a:cs typeface="Calibri" panose="020F0502020204030204" pitchFamily="34" charset="0"/>
              </a:rPr>
              <a:t>What resources would you need to engage community influencers?</a:t>
            </a:r>
          </a:p>
        </p:txBody>
      </p:sp>
      <p:sp>
        <p:nvSpPr>
          <p:cNvPr id="4" name="Slide Number Placeholder 3"/>
          <p:cNvSpPr>
            <a:spLocks noGrp="1"/>
          </p:cNvSpPr>
          <p:nvPr>
            <p:ph type="sldNum" sz="quarter" idx="10"/>
          </p:nvPr>
        </p:nvSpPr>
        <p:spPr/>
        <p:txBody>
          <a:bodyPr/>
          <a:lstStyle/>
          <a:p>
            <a:fld id="{C125FB9A-699D-491B-8C20-FCEEE37D3F29}" type="slidenum">
              <a:rPr lang="en-GB" smtClean="0"/>
              <a:t>27</a:t>
            </a:fld>
            <a:endParaRPr lang="en-GB"/>
          </a:p>
        </p:txBody>
      </p:sp>
    </p:spTree>
    <p:extLst>
      <p:ext uri="{BB962C8B-B14F-4D97-AF65-F5344CB8AC3E}">
        <p14:creationId xmlns:p14="http://schemas.microsoft.com/office/powerpoint/2010/main" val="1101869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t>29</a:t>
            </a:fld>
            <a:endParaRPr lang="en-GB"/>
          </a:p>
        </p:txBody>
      </p:sp>
    </p:spTree>
    <p:extLst>
      <p:ext uri="{BB962C8B-B14F-4D97-AF65-F5344CB8AC3E}">
        <p14:creationId xmlns:p14="http://schemas.microsoft.com/office/powerpoint/2010/main" val="4018966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This slide underscore the importance of working closely with the communities. </a:t>
            </a:r>
          </a:p>
          <a:p>
            <a:pPr algn="l" defTabSz="900426" rtl="0" fontAlgn="auto">
              <a:spcBef>
                <a:spcPts val="0"/>
              </a:spcBef>
              <a:spcAft>
                <a:spcPts val="0"/>
              </a:spcAft>
              <a:defRPr/>
            </a:pPr>
            <a:r>
              <a:rPr lang="en-GB" sz="1100" dirty="0">
                <a:latin typeface="+mn-lt"/>
              </a:rPr>
              <a:t>This outbreak will end only when we get to zero cases. And to achieve this goal, communities must be at the heart of the response. </a:t>
            </a:r>
            <a:r>
              <a:rPr lang="en-US" sz="1100" dirty="0">
                <a:latin typeface="+mn-lt"/>
                <a:cs typeface="Arial" panose="020B0604020202020204" pitchFamily="34" charset="0"/>
              </a:rPr>
              <a:t>If people with Ebola are to come forward and transmission is to be interrupted, communities must be fully involved in, and owning, the outbreak.</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4</a:t>
            </a:fld>
            <a:endParaRPr lang="en-GB" dirty="0"/>
          </a:p>
        </p:txBody>
      </p:sp>
    </p:spTree>
    <p:extLst>
      <p:ext uri="{BB962C8B-B14F-4D97-AF65-F5344CB8AC3E}">
        <p14:creationId xmlns:p14="http://schemas.microsoft.com/office/powerpoint/2010/main" val="1020197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Calibri" panose="020F0502020204030204" pitchFamily="34" charset="0"/>
                <a:cs typeface="Calibri" panose="020F0502020204030204" pitchFamily="34" charset="0"/>
              </a:rPr>
              <a:t>Divide participants to not more than 5 groups.</a:t>
            </a:r>
          </a:p>
          <a:p>
            <a:pPr algn="l"/>
            <a:r>
              <a:rPr lang="en-GB" sz="1100" dirty="0">
                <a:latin typeface="Calibri" panose="020F0502020204030204" pitchFamily="34" charset="0"/>
                <a:cs typeface="Calibri" panose="020F0502020204030204" pitchFamily="34" charset="0"/>
              </a:rPr>
              <a:t>As each group to discuss amongst themselves:</a:t>
            </a:r>
          </a:p>
          <a:p>
            <a:pPr marL="225194" indent="-225194" algn="l">
              <a:buAutoNum type="arabicPeriod"/>
            </a:pPr>
            <a:r>
              <a:rPr lang="en-GB" sz="1100" dirty="0">
                <a:latin typeface="Calibri" panose="020F0502020204030204" pitchFamily="34" charset="0"/>
                <a:cs typeface="Calibri" panose="020F0502020204030204" pitchFamily="34" charset="0"/>
              </a:rPr>
              <a:t>Why we need to engage with communities, and</a:t>
            </a:r>
          </a:p>
          <a:p>
            <a:pPr marL="225194" indent="-225194" algn="l">
              <a:buAutoNum type="arabicPeriod"/>
            </a:pPr>
            <a:r>
              <a:rPr lang="en-GB" sz="1100" dirty="0">
                <a:latin typeface="Calibri" panose="020F0502020204030204" pitchFamily="34" charset="0"/>
                <a:cs typeface="Calibri" panose="020F0502020204030204" pitchFamily="34" charset="0"/>
              </a:rPr>
              <a:t>Who else has a role in the Ebola response, in engaging with communities. For instance institutions, networks, etc.</a:t>
            </a:r>
          </a:p>
          <a:p>
            <a:pPr marL="225194" indent="-225194" algn="l">
              <a:buAutoNum type="arabicPeriod"/>
            </a:pPr>
            <a:endParaRPr lang="en-GB" sz="1100" dirty="0">
              <a:latin typeface="Calibri" panose="020F0502020204030204" pitchFamily="34" charset="0"/>
              <a:cs typeface="Calibri" panose="020F0502020204030204" pitchFamily="34" charset="0"/>
            </a:endParaRPr>
          </a:p>
          <a:p>
            <a:pPr algn="l"/>
            <a:r>
              <a:rPr lang="en-GB" sz="1100" dirty="0">
                <a:latin typeface="Calibri" panose="020F0502020204030204" pitchFamily="34" charset="0"/>
                <a:cs typeface="Calibri" panose="020F0502020204030204" pitchFamily="34" charset="0"/>
              </a:rPr>
              <a:t>Give 2 minutes for discussion and 1 minute for each group to report back.</a:t>
            </a:r>
          </a:p>
          <a:p>
            <a:pPr algn="l"/>
            <a:endParaRPr lang="en-GB" sz="1100" dirty="0">
              <a:latin typeface="Calibri" panose="020F0502020204030204" pitchFamily="34" charset="0"/>
              <a:cs typeface="Calibri" panose="020F0502020204030204" pitchFamily="34" charset="0"/>
            </a:endParaRPr>
          </a:p>
          <a:p>
            <a:pPr algn="l"/>
            <a:r>
              <a:rPr lang="en-GB" sz="1100" dirty="0">
                <a:latin typeface="Calibri" panose="020F0502020204030204" pitchFamily="34" charset="0"/>
                <a:cs typeface="Calibri" panose="020F0502020204030204" pitchFamily="34" charset="0"/>
              </a:rPr>
              <a:t>Ask the first group to provide brief points on their discussion for question 1 and ask other groups to add anything that has not been covered.</a:t>
            </a:r>
          </a:p>
          <a:p>
            <a:pPr algn="l"/>
            <a:r>
              <a:rPr lang="en-GB" sz="1100" dirty="0">
                <a:latin typeface="Calibri" panose="020F0502020204030204" pitchFamily="34" charset="0"/>
                <a:cs typeface="Calibri" panose="020F0502020204030204" pitchFamily="34" charset="0"/>
              </a:rPr>
              <a:t>Then proceed to another group to provide a brief on their discussion for the second question and ask other groups for additional comments.</a:t>
            </a:r>
          </a:p>
          <a:p>
            <a:pPr algn="l"/>
            <a:endParaRPr lang="en-GB" sz="1100" dirty="0">
              <a:latin typeface="Calibri" panose="020F0502020204030204" pitchFamily="34" charset="0"/>
              <a:cs typeface="Calibri" panose="020F0502020204030204" pitchFamily="34" charset="0"/>
            </a:endParaRPr>
          </a:p>
          <a:p>
            <a:pPr marL="225194" indent="-225194" algn="l">
              <a:buAutoNum type="arabicPeriod"/>
            </a:pPr>
            <a:endParaRPr lang="en-GB" sz="1100" dirty="0">
              <a:latin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8A5AF971-9122-4A9C-9B55-F42D086994BD}" type="datetime3">
              <a:rPr lang="en-GB" smtClean="0"/>
              <a:pPr/>
              <a:t>18 March, 2015</a:t>
            </a:fld>
            <a:endParaRPr lang="en-GB"/>
          </a:p>
        </p:txBody>
      </p:sp>
      <p:sp>
        <p:nvSpPr>
          <p:cNvPr id="6" name="Slide Number Placeholder 5"/>
          <p:cNvSpPr>
            <a:spLocks noGrp="1"/>
          </p:cNvSpPr>
          <p:nvPr>
            <p:ph type="sldNum" sz="quarter" idx="12"/>
          </p:nvPr>
        </p:nvSpPr>
        <p:spPr/>
        <p:txBody>
          <a:bodyPr/>
          <a:lstStyle/>
          <a:p>
            <a:fld id="{57780755-08A4-4A7C-9C04-0407616F6135}" type="slidenum">
              <a:rPr lang="en-GB" smtClean="0"/>
              <a:pPr/>
              <a:t>5</a:t>
            </a:fld>
            <a:endParaRPr lang="en-GB"/>
          </a:p>
        </p:txBody>
      </p:sp>
    </p:spTree>
    <p:extLst>
      <p:ext uri="{BB962C8B-B14F-4D97-AF65-F5344CB8AC3E}">
        <p14:creationId xmlns:p14="http://schemas.microsoft.com/office/powerpoint/2010/main" val="3253377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E57DB725-7F49-4794-84B0-4AD9C6455911}" type="datetime3">
              <a:rPr lang="en-GB"/>
              <a:pPr/>
              <a:t>18 March, 2015</a:t>
            </a:fld>
            <a:endParaRPr lang="en-GB"/>
          </a:p>
        </p:txBody>
      </p:sp>
      <p:sp>
        <p:nvSpPr>
          <p:cNvPr id="7" name="Rectangle 7"/>
          <p:cNvSpPr>
            <a:spLocks noGrp="1" noChangeArrowheads="1"/>
          </p:cNvSpPr>
          <p:nvPr>
            <p:ph type="sldNum" sz="quarter" idx="5"/>
          </p:nvPr>
        </p:nvSpPr>
        <p:spPr>
          <a:ln/>
        </p:spPr>
        <p:txBody>
          <a:bodyPr/>
          <a:lstStyle/>
          <a:p>
            <a:fld id="{F177F23B-E898-4143-8089-0C10CB099D72}" type="slidenum">
              <a:rPr lang="en-GB"/>
              <a:pPr/>
              <a:t>6</a:t>
            </a:fld>
            <a:endParaRPr lang="en-GB"/>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a:ln/>
        </p:spPr>
        <p:txBody>
          <a:bodyPr lIns="0" tIns="0" rIns="0" bIns="0"/>
          <a:lstStyle/>
          <a:p>
            <a:pPr algn="l"/>
            <a:r>
              <a:rPr lang="en-US" sz="1100" dirty="0">
                <a:latin typeface="+mn-lt"/>
              </a:rPr>
              <a:t>We need to engage with communities because:</a:t>
            </a:r>
          </a:p>
          <a:p>
            <a:pPr algn="l"/>
            <a:r>
              <a:rPr lang="en-US" sz="1100" dirty="0">
                <a:latin typeface="+mn-lt"/>
              </a:rPr>
              <a:t>Everyone has a right to know about risks to their health and well-being,</a:t>
            </a:r>
          </a:p>
          <a:p>
            <a:pPr algn="l"/>
            <a:r>
              <a:rPr lang="en-US" sz="1100" dirty="0">
                <a:latin typeface="+mn-lt"/>
              </a:rPr>
              <a:t>They need to be provided with culturally appropriate information that can help them to make informed decisions to reduce the health risks.</a:t>
            </a:r>
          </a:p>
          <a:p>
            <a:pPr algn="l"/>
            <a:r>
              <a:rPr lang="en-US" sz="1100" dirty="0">
                <a:latin typeface="+mn-lt"/>
              </a:rPr>
              <a:t>The action taken by individuals, families and communities affected are key to controlling the public health threat/problem.</a:t>
            </a:r>
          </a:p>
          <a:p>
            <a:pPr algn="l"/>
            <a:endParaRPr lang="en-GB" sz="1100" dirty="0">
              <a:latin typeface="+mn-lt"/>
            </a:endParaRPr>
          </a:p>
          <a:p>
            <a:pPr algn="l"/>
            <a:r>
              <a:rPr lang="en-GB" sz="1100" dirty="0">
                <a:latin typeface="+mn-lt"/>
              </a:rPr>
              <a:t>Effective communications can help the people make informed decisions. It can help overcome fear, anxiety and reduce feelings of vulnerability.</a:t>
            </a:r>
          </a:p>
          <a:p>
            <a:pPr algn="l"/>
            <a:r>
              <a:rPr lang="en-GB" sz="1100" dirty="0">
                <a:latin typeface="+mn-lt"/>
              </a:rPr>
              <a:t>It can help guide and inform public health interventions appropriate for each societal setting.</a:t>
            </a:r>
          </a:p>
          <a:p>
            <a:pPr algn="l"/>
            <a:r>
              <a:rPr lang="en-GB" sz="1100" dirty="0">
                <a:latin typeface="+mn-lt"/>
              </a:rPr>
              <a:t>And it can save lives, reduce avoidable illness, disability and other loss</a:t>
            </a:r>
          </a:p>
          <a:p>
            <a:pPr marL="168895" indent="-168895" algn="l">
              <a:buClr>
                <a:srgbClr val="C00000"/>
              </a:buClr>
              <a:buFont typeface="Arial" panose="020B0604020202020204" pitchFamily="34" charset="0"/>
              <a:buChar char="•"/>
            </a:pPr>
            <a:r>
              <a:rPr lang="en-US" sz="1100" dirty="0">
                <a:latin typeface="+mn-lt"/>
                <a:cs typeface="Calibri" pitchFamily="34" charset="0"/>
              </a:rPr>
              <a:t>People at risk of contracting Ebola need to know:</a:t>
            </a:r>
          </a:p>
          <a:p>
            <a:pPr marL="619110" lvl="1" indent="-168895" algn="l">
              <a:spcBef>
                <a:spcPts val="591"/>
              </a:spcBef>
              <a:buClr>
                <a:srgbClr val="C00000"/>
              </a:buClr>
              <a:buFont typeface="Arial" panose="020B0604020202020204" pitchFamily="34" charset="0"/>
              <a:buChar char="•"/>
            </a:pPr>
            <a:r>
              <a:rPr lang="en-US" sz="1100" dirty="0">
                <a:latin typeface="+mn-lt"/>
                <a:cs typeface="Calibri" pitchFamily="34" charset="0"/>
              </a:rPr>
              <a:t>What is Ebola?</a:t>
            </a:r>
          </a:p>
          <a:p>
            <a:pPr marL="619110" lvl="1" indent="-168895" algn="l">
              <a:spcBef>
                <a:spcPts val="591"/>
              </a:spcBef>
              <a:buClr>
                <a:srgbClr val="C00000"/>
              </a:buClr>
              <a:buFont typeface="Arial" panose="020B0604020202020204" pitchFamily="34" charset="0"/>
              <a:buChar char="•"/>
            </a:pPr>
            <a:r>
              <a:rPr lang="en-US" sz="1100" dirty="0">
                <a:latin typeface="+mn-lt"/>
                <a:cs typeface="Calibri" pitchFamily="34" charset="0"/>
              </a:rPr>
              <a:t>How does it spread?</a:t>
            </a:r>
          </a:p>
          <a:p>
            <a:pPr marL="619110" lvl="1" indent="-168895" algn="l">
              <a:spcBef>
                <a:spcPts val="591"/>
              </a:spcBef>
              <a:buClr>
                <a:srgbClr val="C00000"/>
              </a:buClr>
              <a:buFont typeface="Arial" panose="020B0604020202020204" pitchFamily="34" charset="0"/>
              <a:buChar char="•"/>
            </a:pPr>
            <a:r>
              <a:rPr lang="en-US" sz="1100" dirty="0">
                <a:latin typeface="+mn-lt"/>
                <a:cs typeface="Calibri" pitchFamily="34" charset="0"/>
              </a:rPr>
              <a:t>What behaviors they need to change or adopt to best protect them selves and   their families</a:t>
            </a:r>
            <a:r>
              <a:rPr lang="en-GB" sz="1100" dirty="0">
                <a:latin typeface="+mn-lt"/>
                <a:cs typeface="Calibri" pitchFamily="34" charset="0"/>
              </a:rPr>
              <a:t>?</a:t>
            </a:r>
          </a:p>
          <a:p>
            <a:pPr marL="619110" lvl="1" indent="-168895" algn="l">
              <a:spcBef>
                <a:spcPts val="591"/>
              </a:spcBef>
              <a:buClr>
                <a:srgbClr val="C00000"/>
              </a:buClr>
              <a:buFont typeface="Arial" panose="020B0604020202020204" pitchFamily="34" charset="0"/>
              <a:buChar char="•"/>
            </a:pPr>
            <a:r>
              <a:rPr lang="en-GB" sz="1100" dirty="0">
                <a:latin typeface="+mn-lt"/>
                <a:cs typeface="Calibri" pitchFamily="34" charset="0"/>
              </a:rPr>
              <a:t>Where they can get additional information?</a:t>
            </a:r>
            <a:endParaRPr lang="en-US" sz="1100" dirty="0">
              <a:latin typeface="+mn-lt"/>
              <a:cs typeface="Calibri" pitchFamily="34" charset="0"/>
            </a:endParaRPr>
          </a:p>
          <a:p>
            <a:pPr algn="l"/>
            <a:endParaRPr lang="en-GB" sz="11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latin typeface="+mn-lt"/>
              </a:rPr>
              <a:t>Traditionally, when we talk about community engagement and social mobilization, the things that come to our minds are production of messages, leaflets, posters, banners, T-shirts, radio spots, TV spots, etc. But community engagement is more than that. </a:t>
            </a: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B42889AF-1AC4-4016-938D-C6C8B0BB81ED}" type="datetime3">
              <a:rPr lang="en-GB" smtClean="0"/>
              <a:pPr/>
              <a:t>18 March, 2015</a:t>
            </a:fld>
            <a:endParaRPr lang="en-GB"/>
          </a:p>
        </p:txBody>
      </p:sp>
      <p:sp>
        <p:nvSpPr>
          <p:cNvPr id="6" name="Slide Number Placeholder 5"/>
          <p:cNvSpPr>
            <a:spLocks noGrp="1"/>
          </p:cNvSpPr>
          <p:nvPr>
            <p:ph type="sldNum" sz="quarter" idx="12"/>
          </p:nvPr>
        </p:nvSpPr>
        <p:spPr/>
        <p:txBody>
          <a:bodyPr/>
          <a:lstStyle/>
          <a:p>
            <a:fld id="{90910F26-271C-4088-8C99-9B4232D3DDE7}" type="slidenum">
              <a:rPr lang="en-GB" smtClean="0"/>
              <a:pPr/>
              <a:t>7</a:t>
            </a:fld>
            <a:endParaRPr lang="en-GB"/>
          </a:p>
        </p:txBody>
      </p:sp>
    </p:spTree>
    <p:extLst>
      <p:ext uri="{BB962C8B-B14F-4D97-AF65-F5344CB8AC3E}">
        <p14:creationId xmlns:p14="http://schemas.microsoft.com/office/powerpoint/2010/main" val="3582520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latin typeface="Calibri" panose="020F0502020204030204" pitchFamily="34" charset="0"/>
                <a:cs typeface="Calibri" panose="020F0502020204030204" pitchFamily="34" charset="0"/>
              </a:rPr>
              <a:t>We need to be cautious of the fact that what the public health and what they perceive or understand are two different things.</a:t>
            </a:r>
          </a:p>
          <a:p>
            <a:pPr algn="l"/>
            <a:r>
              <a:rPr lang="en-US" sz="1100" dirty="0">
                <a:latin typeface="Calibri" panose="020F0502020204030204" pitchFamily="34" charset="0"/>
                <a:cs typeface="Calibri" panose="020F0502020204030204" pitchFamily="34" charset="0"/>
              </a:rPr>
              <a:t>Perception is influenced by many factors, including societal, cultural, political, religious, emotional beliefs.</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The public have access to different kinds of information from various sources and that forms the basis of their perception.  It is therefore,  not surprising that in places where </a:t>
            </a:r>
            <a:r>
              <a:rPr lang="en-US" sz="1100" dirty="0" err="1">
                <a:latin typeface="Calibri" panose="020F0502020204030204" pitchFamily="34" charset="0"/>
                <a:cs typeface="Calibri" panose="020F0502020204030204" pitchFamily="34" charset="0"/>
              </a:rPr>
              <a:t>rumours</a:t>
            </a:r>
            <a:r>
              <a:rPr lang="en-US" sz="1100" dirty="0">
                <a:latin typeface="Calibri" panose="020F0502020204030204" pitchFamily="34" charset="0"/>
                <a:cs typeface="Calibri" panose="020F0502020204030204" pitchFamily="34" charset="0"/>
              </a:rPr>
              <a:t> are common and spread fast, people believe in them.</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Some common </a:t>
            </a:r>
            <a:r>
              <a:rPr lang="en-US" sz="1100" dirty="0" err="1">
                <a:latin typeface="Calibri" panose="020F0502020204030204" pitchFamily="34" charset="0"/>
                <a:cs typeface="Calibri" panose="020F0502020204030204" pitchFamily="34" charset="0"/>
              </a:rPr>
              <a:t>rumours</a:t>
            </a:r>
            <a:r>
              <a:rPr lang="en-US" sz="1100" dirty="0">
                <a:latin typeface="Calibri" panose="020F0502020204030204" pitchFamily="34" charset="0"/>
                <a:cs typeface="Calibri" panose="020F0502020204030204" pitchFamily="34" charset="0"/>
              </a:rPr>
              <a:t> and misperceptions we have seen in this Ebola outbreak in West Africa include: </a:t>
            </a:r>
          </a:p>
          <a:p>
            <a:pPr algn="l"/>
            <a:r>
              <a:rPr lang="en-US" sz="1100" dirty="0">
                <a:latin typeface="Calibri" panose="020F0502020204030204" pitchFamily="34" charset="0"/>
                <a:cs typeface="Calibri" panose="020F0502020204030204" pitchFamily="34" charset="0"/>
              </a:rPr>
              <a:t>Ebola isn’t real – it’s a government conspiracy</a:t>
            </a:r>
          </a:p>
          <a:p>
            <a:pPr algn="l"/>
            <a:r>
              <a:rPr lang="en-US" sz="1100" dirty="0">
                <a:latin typeface="Calibri" panose="020F0502020204030204" pitchFamily="34" charset="0"/>
                <a:cs typeface="Calibri" panose="020F0502020204030204" pitchFamily="34" charset="0"/>
              </a:rPr>
              <a:t>Health workers are stealing organs from bodies</a:t>
            </a:r>
          </a:p>
          <a:p>
            <a:pPr algn="l"/>
            <a:r>
              <a:rPr lang="en-US" sz="1100" dirty="0">
                <a:latin typeface="Calibri" panose="020F0502020204030204" pitchFamily="34" charset="0"/>
                <a:cs typeface="Calibri" panose="020F0502020204030204" pitchFamily="34" charset="0"/>
              </a:rPr>
              <a:t>Health workers are bringing Ebola to communities</a:t>
            </a:r>
          </a:p>
          <a:p>
            <a:pPr algn="l"/>
            <a:r>
              <a:rPr lang="en-US" sz="1100" dirty="0">
                <a:latin typeface="Calibri" panose="020F0502020204030204" pitchFamily="34" charset="0"/>
                <a:cs typeface="Calibri" panose="020F0502020204030204" pitchFamily="34" charset="0"/>
              </a:rPr>
              <a:t>Washing hands with chlorine causes cancer</a:t>
            </a:r>
          </a:p>
          <a:p>
            <a:pPr algn="l"/>
            <a:r>
              <a:rPr lang="en-US" sz="1100" dirty="0">
                <a:latin typeface="Calibri" panose="020F0502020204030204" pitchFamily="34" charset="0"/>
                <a:cs typeface="Calibri" panose="020F0502020204030204" pitchFamily="34" charset="0"/>
              </a:rPr>
              <a:t>Prayer will cure Ebola</a:t>
            </a:r>
          </a:p>
          <a:p>
            <a:pPr algn="l"/>
            <a:r>
              <a:rPr lang="en-US" sz="1100" dirty="0">
                <a:latin typeface="Calibri" panose="020F0502020204030204" pitchFamily="34" charset="0"/>
                <a:cs typeface="Calibri" panose="020F0502020204030204" pitchFamily="34" charset="0"/>
              </a:rPr>
              <a:t>Ebola is being sprayed in the homes of sick people</a:t>
            </a:r>
          </a:p>
          <a:p>
            <a:pPr algn="l"/>
            <a:r>
              <a:rPr lang="en-US" sz="1100" dirty="0">
                <a:latin typeface="Calibri" panose="020F0502020204030204" pitchFamily="34" charset="0"/>
                <a:cs typeface="Calibri" panose="020F0502020204030204" pitchFamily="34" charset="0"/>
              </a:rPr>
              <a:t>If you bathe in salt water Ebola will go away</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Any more you have heard?</a:t>
            </a:r>
          </a:p>
          <a:p>
            <a:pPr algn="l"/>
            <a:endParaRPr lang="en-GB" sz="1100" dirty="0">
              <a:latin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8A5AF971-9122-4A9C-9B55-F42D086994BD}" type="datetime3">
              <a:rPr lang="en-GB" smtClean="0"/>
              <a:pPr/>
              <a:t>18 March, 2015</a:t>
            </a:fld>
            <a:endParaRPr lang="en-GB"/>
          </a:p>
        </p:txBody>
      </p:sp>
      <p:sp>
        <p:nvSpPr>
          <p:cNvPr id="6" name="Slide Number Placeholder 5"/>
          <p:cNvSpPr>
            <a:spLocks noGrp="1"/>
          </p:cNvSpPr>
          <p:nvPr>
            <p:ph type="sldNum" sz="quarter" idx="12"/>
          </p:nvPr>
        </p:nvSpPr>
        <p:spPr/>
        <p:txBody>
          <a:bodyPr/>
          <a:lstStyle/>
          <a:p>
            <a:fld id="{57780755-08A4-4A7C-9C04-0407616F6135}" type="slidenum">
              <a:rPr lang="en-GB" smtClean="0"/>
              <a:pPr/>
              <a:t>8</a:t>
            </a:fld>
            <a:endParaRPr lang="en-GB"/>
          </a:p>
        </p:txBody>
      </p:sp>
    </p:spTree>
    <p:extLst>
      <p:ext uri="{BB962C8B-B14F-4D97-AF65-F5344CB8AC3E}">
        <p14:creationId xmlns:p14="http://schemas.microsoft.com/office/powerpoint/2010/main" val="3740385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593" eaLnBrk="0" hangingPunct="0">
              <a:defRPr sz="2800">
                <a:solidFill>
                  <a:srgbClr val="000066"/>
                </a:solidFill>
                <a:latin typeface="Arial" charset="0"/>
                <a:cs typeface="Arial" charset="0"/>
              </a:defRPr>
            </a:lvl1pPr>
            <a:lvl2pPr marL="742913" indent="-285736" defTabSz="909593" eaLnBrk="0" hangingPunct="0">
              <a:defRPr sz="2800">
                <a:solidFill>
                  <a:srgbClr val="000066"/>
                </a:solidFill>
                <a:latin typeface="Arial" charset="0"/>
                <a:cs typeface="Arial" charset="0"/>
              </a:defRPr>
            </a:lvl2pPr>
            <a:lvl3pPr marL="1142943" indent="-228589" defTabSz="909593" eaLnBrk="0" hangingPunct="0">
              <a:defRPr sz="2800">
                <a:solidFill>
                  <a:srgbClr val="000066"/>
                </a:solidFill>
                <a:latin typeface="Arial" charset="0"/>
                <a:cs typeface="Arial" charset="0"/>
              </a:defRPr>
            </a:lvl3pPr>
            <a:lvl4pPr marL="1600120" indent="-228589" defTabSz="909593" eaLnBrk="0" hangingPunct="0">
              <a:defRPr sz="2800">
                <a:solidFill>
                  <a:srgbClr val="000066"/>
                </a:solidFill>
                <a:latin typeface="Arial" charset="0"/>
                <a:cs typeface="Arial" charset="0"/>
              </a:defRPr>
            </a:lvl4pPr>
            <a:lvl5pPr marL="2057298" indent="-228589" defTabSz="909593" eaLnBrk="0" hangingPunct="0">
              <a:defRPr sz="2800">
                <a:solidFill>
                  <a:srgbClr val="000066"/>
                </a:solidFill>
                <a:latin typeface="Arial" charset="0"/>
                <a:cs typeface="Arial" charset="0"/>
              </a:defRPr>
            </a:lvl5pPr>
            <a:lvl6pPr marL="2514475" indent="-228589" defTabSz="909593"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652" indent="-228589" defTabSz="909593"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8829" indent="-228589" defTabSz="909593"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006" indent="-228589" defTabSz="909593"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fld id="{2E6DBA0A-40AB-4653-B317-A6C24AD185D9}" type="slidenum">
              <a:rPr lang="en-US" sz="1200">
                <a:solidFill>
                  <a:prstClr val="black"/>
                </a:solidFill>
              </a:rPr>
              <a:pPr eaLnBrk="1" hangingPunct="1"/>
              <a:t>9</a:t>
            </a:fld>
            <a:endParaRPr lang="en-US" sz="1200">
              <a:solidFill>
                <a:prstClr val="black"/>
              </a:solidFill>
            </a:endParaRPr>
          </a:p>
        </p:txBody>
      </p:sp>
      <p:sp>
        <p:nvSpPr>
          <p:cNvPr id="135171" name="Rectangle 2"/>
          <p:cNvSpPr>
            <a:spLocks noGrp="1" noRot="1" noChangeAspect="1" noChangeArrowheads="1" noTextEdit="1"/>
          </p:cNvSpPr>
          <p:nvPr>
            <p:ph type="sldImg"/>
          </p:nvPr>
        </p:nvSpPr>
        <p:spPr>
          <a:xfrm>
            <a:off x="727075" y="739775"/>
            <a:ext cx="5210175" cy="3686175"/>
          </a:xfrm>
          <a:ln/>
        </p:spPr>
      </p:sp>
      <p:sp>
        <p:nvSpPr>
          <p:cNvPr id="135172" name="Rectangle 3"/>
          <p:cNvSpPr>
            <a:spLocks noGrp="1" noChangeArrowheads="1"/>
          </p:cNvSpPr>
          <p:nvPr>
            <p:ph type="body" idx="1"/>
          </p:nvPr>
        </p:nvSpPr>
        <p:spPr>
          <a:xfrm>
            <a:off x="888156" y="4670588"/>
            <a:ext cx="4886430" cy="442308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lnSpc>
                <a:spcPct val="90000"/>
              </a:lnSpc>
            </a:pPr>
            <a:r>
              <a:rPr lang="en-US" sz="1100" dirty="0" err="1">
                <a:latin typeface="+mn-lt"/>
              </a:rPr>
              <a:t>Slovic</a:t>
            </a:r>
            <a:r>
              <a:rPr lang="en-US" sz="1100" dirty="0">
                <a:latin typeface="+mn-lt"/>
              </a:rPr>
              <a:t>, Chess and </a:t>
            </a:r>
            <a:r>
              <a:rPr lang="en-US" sz="1100" dirty="0" err="1">
                <a:latin typeface="+mn-lt"/>
              </a:rPr>
              <a:t>Fischhoff</a:t>
            </a:r>
            <a:r>
              <a:rPr lang="en-US" sz="1100" dirty="0">
                <a:latin typeface="+mn-lt"/>
              </a:rPr>
              <a:t> are experts in psychology and perception.  They came up with these conclusions after working with  at-risk communities in the United States, affected by brown fields environmental contamination.  Their work is part of the evidence base, and guides the work of effective emergency communication.  </a:t>
            </a:r>
          </a:p>
          <a:p>
            <a:pPr algn="l">
              <a:spcBef>
                <a:spcPts val="0"/>
              </a:spcBef>
            </a:pPr>
            <a:r>
              <a:rPr lang="en-US" sz="1100" dirty="0">
                <a:latin typeface="+mn-lt"/>
              </a:rPr>
              <a:t>According to them, </a:t>
            </a:r>
          </a:p>
          <a:p>
            <a:pPr algn="l">
              <a:spcBef>
                <a:spcPts val="0"/>
              </a:spcBef>
            </a:pPr>
            <a:r>
              <a:rPr lang="en-US" sz="1100" dirty="0">
                <a:latin typeface="+mn-lt"/>
              </a:rPr>
              <a:t>The public are less concerned about health when the risks are: Voluntary, familiar, controllable, controlled by self, fair, chronic, diffuse and not fatal.</a:t>
            </a:r>
          </a:p>
          <a:p>
            <a:pPr algn="l">
              <a:spcBef>
                <a:spcPts val="0"/>
              </a:spcBef>
            </a:pPr>
            <a:r>
              <a:rPr lang="en-US" sz="1100" dirty="0">
                <a:latin typeface="+mn-lt"/>
              </a:rPr>
              <a:t>On the other hand, the public are more concerned about public health risks that are: involuntary, unfamiliar, uncontrollable, controlled by others, unfair, acute, focused in time and space, and fatal.</a:t>
            </a:r>
          </a:p>
          <a:p>
            <a:pPr algn="l">
              <a:lnSpc>
                <a:spcPct val="90000"/>
              </a:lnSpc>
            </a:pPr>
            <a:endParaRPr lang="en-US" sz="11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solidFill>
                  <a:srgbClr val="002060"/>
                </a:solidFill>
                <a:latin typeface="+mn-lt"/>
              </a:rPr>
              <a:t>Now discuss in our groups:</a:t>
            </a:r>
          </a:p>
          <a:p>
            <a:pPr algn="l"/>
            <a:endParaRPr lang="en-GB" sz="1100" b="1" dirty="0">
              <a:solidFill>
                <a:srgbClr val="002060"/>
              </a:solidFill>
              <a:latin typeface="+mn-lt"/>
            </a:endParaRPr>
          </a:p>
          <a:p>
            <a:pPr algn="l"/>
            <a:r>
              <a:rPr lang="en-GB" sz="1100" b="1" dirty="0">
                <a:solidFill>
                  <a:srgbClr val="002060"/>
                </a:solidFill>
                <a:latin typeface="+mn-lt"/>
              </a:rPr>
              <a:t>Who are the influencers?</a:t>
            </a:r>
          </a:p>
          <a:p>
            <a:pPr algn="l"/>
            <a:r>
              <a:rPr lang="en-GB" sz="1100" dirty="0">
                <a:latin typeface="+mn-lt"/>
              </a:rPr>
              <a:t>In the context of an Ebola outbreak, discuss:  </a:t>
            </a:r>
          </a:p>
          <a:p>
            <a:pPr marL="900558" lvl="1" indent="-444111" algn="l">
              <a:buAutoNum type="arabicPeriod"/>
            </a:pPr>
            <a:r>
              <a:rPr lang="en-GB" sz="1100" dirty="0">
                <a:latin typeface="+mn-lt"/>
              </a:rPr>
              <a:t>With whom will you/your agency engage with in the communities?  </a:t>
            </a:r>
          </a:p>
          <a:p>
            <a:pPr marL="900558" lvl="1" indent="-444111" algn="l">
              <a:buAutoNum type="arabicPeriod"/>
            </a:pPr>
            <a:r>
              <a:rPr lang="en-GB" sz="1100" dirty="0">
                <a:latin typeface="+mn-lt"/>
              </a:rPr>
              <a:t>Identify groups or individuals:</a:t>
            </a:r>
          </a:p>
          <a:p>
            <a:pPr lvl="2" algn="l"/>
            <a:r>
              <a:rPr lang="en-GB" sz="1100" dirty="0">
                <a:latin typeface="+mn-lt"/>
              </a:rPr>
              <a:t>Who are the connectors in the community?</a:t>
            </a:r>
          </a:p>
          <a:p>
            <a:pPr lvl="2" algn="l"/>
            <a:r>
              <a:rPr lang="en-GB" sz="1100" dirty="0">
                <a:latin typeface="+mn-lt"/>
              </a:rPr>
              <a:t>What are their power relations with the community?</a:t>
            </a:r>
          </a:p>
          <a:p>
            <a:pPr lvl="2" algn="l"/>
            <a:r>
              <a:rPr lang="en-GB" sz="1100" dirty="0">
                <a:latin typeface="+mn-lt"/>
              </a:rPr>
              <a:t>Who are their information sources and preferences?</a:t>
            </a:r>
          </a:p>
          <a:p>
            <a:pPr algn="l"/>
            <a:endParaRPr lang="en-GB" sz="1100" dirty="0">
              <a:latin typeface="+mn-lt"/>
            </a:endParaRPr>
          </a:p>
          <a:p>
            <a:pPr algn="l"/>
            <a:r>
              <a:rPr lang="en-GB" sz="1100" dirty="0">
                <a:latin typeface="+mn-lt"/>
              </a:rPr>
              <a:t>Give 3 minutes for discussion and 1 minute for each group to report back.</a:t>
            </a:r>
          </a:p>
          <a:p>
            <a:pPr algn="l"/>
            <a:endParaRPr lang="en-GB" sz="1100" dirty="0">
              <a:latin typeface="+mn-lt"/>
            </a:endParaRPr>
          </a:p>
          <a:p>
            <a:pPr algn="l"/>
            <a:r>
              <a:rPr lang="en-GB" sz="1100" dirty="0">
                <a:latin typeface="+mn-lt"/>
              </a:rPr>
              <a:t>Ask the first group to provide brief points on their discussion for question 1 and ask other groups to add anything that has not been covered.</a:t>
            </a:r>
          </a:p>
          <a:p>
            <a:pPr algn="l"/>
            <a:r>
              <a:rPr lang="en-GB" sz="1100" dirty="0">
                <a:latin typeface="+mn-lt"/>
              </a:rPr>
              <a:t>Then proceed to another group to provide a brief on their discussion for the second question and ask other groups for additional comments.</a:t>
            </a:r>
          </a:p>
          <a:p>
            <a:pPr algn="l"/>
            <a:endParaRPr lang="en-GB" sz="1100" dirty="0">
              <a:latin typeface="+mn-lt"/>
            </a:endParaRPr>
          </a:p>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8A5AF971-9122-4A9C-9B55-F42D086994BD}" type="datetime3">
              <a:rPr lang="en-GB" smtClean="0"/>
              <a:pPr/>
              <a:t>18 March, 2015</a:t>
            </a:fld>
            <a:endParaRPr lang="en-GB"/>
          </a:p>
        </p:txBody>
      </p:sp>
      <p:sp>
        <p:nvSpPr>
          <p:cNvPr id="6" name="Slide Number Placeholder 5"/>
          <p:cNvSpPr>
            <a:spLocks noGrp="1"/>
          </p:cNvSpPr>
          <p:nvPr>
            <p:ph type="sldNum" sz="quarter" idx="12"/>
          </p:nvPr>
        </p:nvSpPr>
        <p:spPr/>
        <p:txBody>
          <a:bodyPr/>
          <a:lstStyle/>
          <a:p>
            <a:fld id="{57780755-08A4-4A7C-9C04-0407616F6135}" type="slidenum">
              <a:rPr lang="en-GB" smtClean="0"/>
              <a:pPr/>
              <a:t>10</a:t>
            </a:fld>
            <a:endParaRPr lang="en-GB"/>
          </a:p>
        </p:txBody>
      </p:sp>
    </p:spTree>
    <p:extLst>
      <p:ext uri="{BB962C8B-B14F-4D97-AF65-F5344CB8AC3E}">
        <p14:creationId xmlns:p14="http://schemas.microsoft.com/office/powerpoint/2010/main" val="2494834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08459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440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1E7FB8"/>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02005" y="2348894"/>
            <a:ext cx="9089390" cy="1620771"/>
          </a:xfrm>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5" name="Footer Placeholder 4"/>
          <p:cNvSpPr>
            <a:spLocks noGrp="1"/>
          </p:cNvSpPr>
          <p:nvPr>
            <p:ph type="ftr" sz="quarter" idx="11"/>
          </p:nvPr>
        </p:nvSpPr>
        <p:spPr>
          <a:xfrm>
            <a:off x="1520951" y="6956318"/>
            <a:ext cx="2394190" cy="589848"/>
          </a:xfrm>
          <a:prstGeom prst="rect">
            <a:avLst/>
          </a:prstGeom>
        </p:spPr>
        <p:txBody>
          <a:bodyPr lIns="104306" tIns="52153" rIns="104306" bIns="52153"/>
          <a:lstStyle>
            <a:lvl1pPr>
              <a:defRPr>
                <a:latin typeface="Arial" panose="020B0604020202020204" pitchFamily="34" charset="0"/>
                <a:cs typeface="Arial" panose="020B0604020202020204" pitchFamily="34" charset="0"/>
              </a:defRPr>
            </a:lvl1p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507698" y="6871321"/>
            <a:ext cx="712745" cy="402567"/>
          </a:xfrm>
          <a:prstGeom prst="rect">
            <a:avLst/>
          </a:prstGeom>
        </p:spPr>
        <p:txBody>
          <a:bodyPr lIns="104306" tIns="52153" rIns="104306" bIns="52153"/>
          <a:lstStyle>
            <a:lvl1pPr>
              <a:defRPr>
                <a:latin typeface="Arial" panose="020B0604020202020204" pitchFamily="34" charset="0"/>
                <a:cs typeface="Arial" panose="020B0604020202020204" pitchFamily="34" charset="0"/>
              </a:defRPr>
            </a:lvl1pPr>
          </a:lstStyle>
          <a:p>
            <a:fld id="{C48F3520-4E91-48C3-9C61-04CEDF5D4B01}" type="slidenum">
              <a:rPr lang="en-GB" smtClean="0">
                <a:solidFill>
                  <a:prstClr val="black">
                    <a:tint val="75000"/>
                  </a:prstClr>
                </a:solidFill>
              </a:rPr>
              <a:pPr/>
              <a:t>‹#›</a:t>
            </a:fld>
            <a:endParaRPr lang="en-GB">
              <a:solidFill>
                <a:prstClr val="black">
                  <a:tint val="75000"/>
                </a:prstClr>
              </a:solidFill>
            </a:endParaRPr>
          </a:p>
        </p:txBody>
      </p:sp>
      <p:pic>
        <p:nvPicPr>
          <p:cNvPr id="7" name="Picture 5" descr="WHO-EN-white-H"/>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52002" y="4495163"/>
            <a:ext cx="5181473" cy="150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455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222415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6467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71827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36048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57870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3526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20204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938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200" b="1" dirty="0" smtClean="0">
                <a:solidFill>
                  <a:schemeClr val="bg1"/>
                </a:solidFill>
                <a:latin typeface="Arial Narrow" pitchFamily="34" charset="0"/>
              </a:rPr>
              <a:t>GO </a:t>
            </a:r>
            <a:r>
              <a:rPr lang="en-GB" sz="1200" b="1" dirty="0" smtClean="0">
                <a:solidFill>
                  <a:schemeClr val="bg1"/>
                </a:solidFill>
                <a:latin typeface="Arial Narrow" pitchFamily="34" charset="0"/>
              </a:rPr>
              <a:t>Pre-deployment Training</a:t>
            </a:r>
            <a:endParaRPr lang="en-GB" sz="1200" b="1" dirty="0">
              <a:solidFill>
                <a:schemeClr val="bg1"/>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EABC1924-6FCB-4F37-BED6-DDDAA05A0874}"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3.jpe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2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www.who.int/"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2557" y="2113397"/>
            <a:ext cx="10357751" cy="1620771"/>
          </a:xfrm>
        </p:spPr>
        <p:txBody>
          <a:bodyPr>
            <a:noAutofit/>
          </a:bodyPr>
          <a:lstStyle/>
          <a:p>
            <a:r>
              <a:rPr lang="en-GB" sz="5500" dirty="0">
                <a:latin typeface="Calibri" panose="020F0502020204030204" pitchFamily="34" charset="0"/>
                <a:cs typeface="Calibri" panose="020F0502020204030204" pitchFamily="34" charset="0"/>
              </a:rPr>
              <a:t/>
            </a:r>
            <a:br>
              <a:rPr lang="en-GB" sz="5500" dirty="0">
                <a:latin typeface="Calibri" panose="020F0502020204030204" pitchFamily="34" charset="0"/>
                <a:cs typeface="Calibri" panose="020F0502020204030204" pitchFamily="34" charset="0"/>
              </a:rPr>
            </a:br>
            <a:r>
              <a:rPr lang="en-GB" sz="4100" dirty="0">
                <a:latin typeface="Calibri" panose="020F0502020204030204" pitchFamily="34" charset="0"/>
                <a:cs typeface="Calibri" panose="020F0502020204030204" pitchFamily="34" charset="0"/>
              </a:rPr>
              <a:t>Module 4.4</a:t>
            </a:r>
            <a:br>
              <a:rPr lang="en-GB" sz="4100" dirty="0">
                <a:latin typeface="Calibri" panose="020F0502020204030204" pitchFamily="34" charset="0"/>
                <a:cs typeface="Calibri" panose="020F0502020204030204" pitchFamily="34" charset="0"/>
              </a:rPr>
            </a:br>
            <a:r>
              <a:rPr lang="en-GB" sz="5500" dirty="0">
                <a:latin typeface="Calibri" panose="020F0502020204030204" pitchFamily="34" charset="0"/>
                <a:cs typeface="Calibri" panose="020F0502020204030204" pitchFamily="34" charset="0"/>
              </a:rPr>
              <a:t/>
            </a:r>
            <a:br>
              <a:rPr lang="en-GB" sz="5500" dirty="0">
                <a:latin typeface="Calibri" panose="020F0502020204030204" pitchFamily="34" charset="0"/>
                <a:cs typeface="Calibri" panose="020F0502020204030204" pitchFamily="34" charset="0"/>
              </a:rPr>
            </a:br>
            <a:r>
              <a:rPr lang="en-GB" sz="3700" dirty="0">
                <a:latin typeface="Calibri" panose="020F0502020204030204" pitchFamily="34" charset="0"/>
                <a:cs typeface="Calibri" panose="020F0502020204030204" pitchFamily="34" charset="0"/>
              </a:rPr>
              <a:t>Social Mobilization and Community Engagement</a:t>
            </a:r>
            <a:br>
              <a:rPr lang="en-GB" sz="3700" dirty="0">
                <a:latin typeface="Calibri" panose="020F0502020204030204" pitchFamily="34" charset="0"/>
                <a:cs typeface="Calibri" panose="020F0502020204030204" pitchFamily="34" charset="0"/>
              </a:rPr>
            </a:br>
            <a:endParaRPr lang="en-GB" sz="3700" dirty="0">
              <a:latin typeface="Calibri" panose="020F0502020204030204" pitchFamily="34" charset="0"/>
              <a:cs typeface="Calibri" panose="020F0502020204030204" pitchFamily="34" charset="0"/>
            </a:endParaRPr>
          </a:p>
        </p:txBody>
      </p:sp>
      <p:sp>
        <p:nvSpPr>
          <p:cNvPr id="5" name="TextBox 4"/>
          <p:cNvSpPr txBox="1"/>
          <p:nvPr/>
        </p:nvSpPr>
        <p:spPr>
          <a:xfrm>
            <a:off x="2315163" y="565691"/>
            <a:ext cx="6652539" cy="936321"/>
          </a:xfrm>
          <a:prstGeom prst="rect">
            <a:avLst/>
          </a:prstGeom>
          <a:noFill/>
        </p:spPr>
        <p:txBody>
          <a:bodyPr wrap="square" lIns="104306" tIns="52153" rIns="104306" bIns="52153" rtlCol="0">
            <a:spAutoFit/>
          </a:bodyPr>
          <a:lstStyle/>
          <a:p>
            <a:pPr algn="ctr"/>
            <a:r>
              <a:rPr lang="en-GB" sz="5400" dirty="0" smtClean="0">
                <a:solidFill>
                  <a:schemeClr val="bg1"/>
                </a:solidFill>
                <a:latin typeface="Calibri" panose="020F0502020204030204" pitchFamily="34" charset="0"/>
                <a:cs typeface="Calibri" panose="020F0502020204030204" pitchFamily="34" charset="0"/>
              </a:rPr>
              <a:t>GO </a:t>
            </a:r>
            <a:r>
              <a:rPr lang="en-GB" sz="5400" dirty="0">
                <a:solidFill>
                  <a:schemeClr val="bg1"/>
                </a:solidFill>
                <a:latin typeface="Calibri" panose="020F0502020204030204" pitchFamily="34" charset="0"/>
                <a:cs typeface="Calibri" panose="020F0502020204030204" pitchFamily="34" charset="0"/>
              </a:rPr>
              <a:t>Training</a:t>
            </a:r>
          </a:p>
        </p:txBody>
      </p:sp>
    </p:spTree>
    <p:extLst>
      <p:ext uri="{BB962C8B-B14F-4D97-AF65-F5344CB8AC3E}">
        <p14:creationId xmlns:p14="http://schemas.microsoft.com/office/powerpoint/2010/main" val="732357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365250"/>
          </a:xfrm>
        </p:spPr>
        <p:txBody>
          <a:bodyPr>
            <a:noAutofit/>
          </a:bodyPr>
          <a:lstStyle/>
          <a:p>
            <a:r>
              <a:rPr lang="en-GB" dirty="0" smtClean="0">
                <a:latin typeface="Calibri" panose="020F0502020204030204" pitchFamily="34" charset="0"/>
                <a:cs typeface="Calibri" panose="020F0502020204030204" pitchFamily="34" charset="0"/>
              </a:rPr>
              <a:t/>
            </a:r>
            <a:br>
              <a:rPr lang="en-GB" dirty="0" smtClean="0">
                <a:latin typeface="Calibri" panose="020F0502020204030204" pitchFamily="34" charset="0"/>
                <a:cs typeface="Calibri" panose="020F0502020204030204" pitchFamily="34" charset="0"/>
              </a:rPr>
            </a:br>
            <a:r>
              <a:rPr lang="en-GB" dirty="0" smtClean="0">
                <a:solidFill>
                  <a:srgbClr val="00B050"/>
                </a:solidFill>
                <a:latin typeface="Calibri" panose="020F0502020204030204" pitchFamily="34" charset="0"/>
                <a:cs typeface="Calibri" panose="020F0502020204030204" pitchFamily="34" charset="0"/>
              </a:rPr>
              <a:t>Exercise 2 – </a:t>
            </a:r>
            <a:r>
              <a:rPr lang="en-GB" dirty="0">
                <a:solidFill>
                  <a:srgbClr val="00B050"/>
                </a:solidFill>
                <a:latin typeface="Calibri" panose="020F0502020204030204" pitchFamily="34" charset="0"/>
                <a:cs typeface="Calibri" panose="020F0502020204030204" pitchFamily="34" charset="0"/>
              </a:rPr>
              <a:t>5 minutes</a:t>
            </a:r>
            <a:br>
              <a:rPr lang="en-GB" dirty="0">
                <a:solidFill>
                  <a:srgbClr val="00B050"/>
                </a:solidFill>
                <a:latin typeface="Calibri" panose="020F0502020204030204" pitchFamily="34" charset="0"/>
                <a:cs typeface="Calibri" panose="020F0502020204030204" pitchFamily="34" charset="0"/>
              </a:rPr>
            </a:br>
            <a:endParaRPr lang="en-GB" dirty="0">
              <a:solidFill>
                <a:srgbClr val="00B05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46767" y="1795828"/>
            <a:ext cx="9696450" cy="4883594"/>
          </a:xfrm>
        </p:spPr>
        <p:txBody>
          <a:bodyPr>
            <a:normAutofit/>
          </a:bodyPr>
          <a:lstStyle/>
          <a:p>
            <a:pPr marL="0" indent="0">
              <a:buNone/>
            </a:pPr>
            <a:r>
              <a:rPr lang="en-GB" b="1" dirty="0">
                <a:solidFill>
                  <a:srgbClr val="002060"/>
                </a:solidFill>
                <a:latin typeface="Calibri" panose="020F0502020204030204" pitchFamily="34" charset="0"/>
                <a:cs typeface="Calibri" panose="020F0502020204030204" pitchFamily="34" charset="0"/>
              </a:rPr>
              <a:t>Who are the influencers?</a:t>
            </a:r>
          </a:p>
          <a:p>
            <a:pPr marL="0" indent="0">
              <a:buNone/>
            </a:pPr>
            <a:r>
              <a:rPr lang="en-GB" dirty="0">
                <a:latin typeface="Calibri" panose="020F0502020204030204" pitchFamily="34" charset="0"/>
                <a:cs typeface="Calibri" panose="020F0502020204030204" pitchFamily="34" charset="0"/>
              </a:rPr>
              <a:t>In the context of an Ebola outbreak, discuss:  </a:t>
            </a:r>
          </a:p>
          <a:p>
            <a:pPr marL="1042804" lvl="1" indent="-514259">
              <a:buAutoNum type="arabicPeriod"/>
            </a:pPr>
            <a:r>
              <a:rPr lang="en-GB" sz="2800" dirty="0" smtClean="0">
                <a:latin typeface="Calibri" panose="020F0502020204030204" pitchFamily="34" charset="0"/>
                <a:cs typeface="Calibri" panose="020F0502020204030204" pitchFamily="34" charset="0"/>
              </a:rPr>
              <a:t>With whom will you/your agency engage with in the communities?  </a:t>
            </a:r>
          </a:p>
          <a:p>
            <a:pPr marL="1042804" lvl="1" indent="-514259">
              <a:buAutoNum type="arabicPeriod"/>
            </a:pPr>
            <a:r>
              <a:rPr lang="en-GB" sz="2800" dirty="0" smtClean="0">
                <a:latin typeface="Calibri" panose="020F0502020204030204" pitchFamily="34" charset="0"/>
                <a:cs typeface="Calibri" panose="020F0502020204030204" pitchFamily="34" charset="0"/>
              </a:rPr>
              <a:t>Identify groups or individuals:</a:t>
            </a:r>
          </a:p>
          <a:p>
            <a:pPr lvl="2"/>
            <a:r>
              <a:rPr lang="en-GB" sz="2800" dirty="0" smtClean="0">
                <a:latin typeface="Calibri" panose="020F0502020204030204" pitchFamily="34" charset="0"/>
                <a:cs typeface="Calibri" panose="020F0502020204030204" pitchFamily="34" charset="0"/>
              </a:rPr>
              <a:t>Who are the connectors in the community?</a:t>
            </a:r>
          </a:p>
          <a:p>
            <a:pPr lvl="2"/>
            <a:r>
              <a:rPr lang="en-GB" sz="2800" dirty="0" smtClean="0">
                <a:latin typeface="Calibri" panose="020F0502020204030204" pitchFamily="34" charset="0"/>
                <a:cs typeface="Calibri" panose="020F0502020204030204" pitchFamily="34" charset="0"/>
              </a:rPr>
              <a:t>What are their power relations with the community?</a:t>
            </a:r>
          </a:p>
          <a:p>
            <a:pPr lvl="2"/>
            <a:r>
              <a:rPr lang="en-GB" sz="2800" dirty="0" smtClean="0">
                <a:latin typeface="Calibri" panose="020F0502020204030204" pitchFamily="34" charset="0"/>
                <a:cs typeface="Calibri" panose="020F0502020204030204" pitchFamily="34" charset="0"/>
              </a:rPr>
              <a:t>Who are their information sources and preferences?</a:t>
            </a:r>
          </a:p>
          <a:p>
            <a:pPr marL="0" indent="0">
              <a:buNone/>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29313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365250"/>
          </a:xfrm>
        </p:spPr>
        <p:txBody>
          <a:bodyPr/>
          <a:lstStyle/>
          <a:p>
            <a:r>
              <a:rPr lang="en-GB" dirty="0" smtClean="0">
                <a:latin typeface="Calibri" panose="020F0502020204030204" pitchFamily="34" charset="0"/>
                <a:cs typeface="Calibri" panose="020F0502020204030204" pitchFamily="34" charset="0"/>
              </a:rPr>
              <a:t>Elements that influence perception</a:t>
            </a:r>
            <a:endParaRPr lang="en-GB" dirty="0">
              <a:latin typeface="Calibri" panose="020F0502020204030204" pitchFamily="34" charset="0"/>
              <a:cs typeface="Calibri" panose="020F0502020204030204" pitchFamily="34" charset="0"/>
            </a:endParaRPr>
          </a:p>
        </p:txBody>
      </p:sp>
      <p:graphicFrame>
        <p:nvGraphicFramePr>
          <p:cNvPr id="6" name="Diagram 5"/>
          <p:cNvGraphicFramePr/>
          <p:nvPr>
            <p:extLst>
              <p:ext uri="{D42A27DB-BD31-4B8C-83A1-F6EECF244321}">
                <p14:modId xmlns:p14="http://schemas.microsoft.com/office/powerpoint/2010/main" val="1691302930"/>
              </p:ext>
            </p:extLst>
          </p:nvPr>
        </p:nvGraphicFramePr>
        <p:xfrm>
          <a:off x="1241462" y="1573164"/>
          <a:ext cx="8403984" cy="49869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3282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alibri" panose="020F0502020204030204" pitchFamily="34" charset="0"/>
                <a:cs typeface="Calibri" panose="020F0502020204030204" pitchFamily="34" charset="0"/>
              </a:rPr>
              <a:t>Understanding community practices</a:t>
            </a:r>
          </a:p>
        </p:txBody>
      </p:sp>
      <p:sp>
        <p:nvSpPr>
          <p:cNvPr id="10" name="Content Placeholder 9"/>
          <p:cNvSpPr>
            <a:spLocks noGrp="1"/>
          </p:cNvSpPr>
          <p:nvPr>
            <p:ph idx="1"/>
          </p:nvPr>
        </p:nvSpPr>
        <p:spPr>
          <a:xfrm>
            <a:off x="209930" y="1637043"/>
            <a:ext cx="10273541" cy="4525353"/>
          </a:xfrm>
        </p:spPr>
        <p:txBody>
          <a:bodyPr>
            <a:normAutofit fontScale="77500" lnSpcReduction="20000"/>
          </a:bodyPr>
          <a:lstStyle/>
          <a:p>
            <a:pPr marL="0" indent="0">
              <a:buNone/>
            </a:pPr>
            <a:r>
              <a:rPr lang="en-GB" sz="3800" dirty="0">
                <a:solidFill>
                  <a:srgbClr val="FF0000"/>
                </a:solidFill>
                <a:latin typeface="Calibri" panose="020F0502020204030204" pitchFamily="34" charset="0"/>
                <a:cs typeface="Calibri" panose="020F0502020204030204" pitchFamily="34" charset="0"/>
              </a:rPr>
              <a:t>Behaviours and practices before the Ebola outbreak</a:t>
            </a:r>
          </a:p>
          <a:p>
            <a:r>
              <a:rPr lang="en-GB" sz="3800" dirty="0">
                <a:latin typeface="Calibri" panose="020F0502020204030204" pitchFamily="34" charset="0"/>
                <a:cs typeface="Calibri" panose="020F0502020204030204" pitchFamily="34" charset="0"/>
              </a:rPr>
              <a:t>Greetings – handshake, hugging, touching.</a:t>
            </a:r>
          </a:p>
          <a:p>
            <a:r>
              <a:rPr lang="en-GB" sz="3800" dirty="0">
                <a:latin typeface="Calibri" panose="020F0502020204030204" pitchFamily="34" charset="0"/>
                <a:cs typeface="Calibri" panose="020F0502020204030204" pitchFamily="34" charset="0"/>
              </a:rPr>
              <a:t>Caring for the sick – feeding, cleaning, hugging.</a:t>
            </a:r>
          </a:p>
          <a:p>
            <a:r>
              <a:rPr lang="en-GB" sz="3800" dirty="0">
                <a:latin typeface="Calibri" panose="020F0502020204030204" pitchFamily="34" charset="0"/>
                <a:cs typeface="Calibri" panose="020F0502020204030204" pitchFamily="34" charset="0"/>
              </a:rPr>
              <a:t>Burial practices - touching, cleaning, expressing grieve and care.</a:t>
            </a:r>
          </a:p>
          <a:p>
            <a:pPr lvl="1"/>
            <a:r>
              <a:rPr lang="en-US" altLang="en-US" sz="3800" dirty="0">
                <a:latin typeface="Calibri" panose="020F0502020204030204" pitchFamily="34" charset="0"/>
                <a:cs typeface="Calibri" panose="020F0502020204030204" pitchFamily="34" charset="0"/>
              </a:rPr>
              <a:t>The dead body IS NOT a dead body: </a:t>
            </a:r>
            <a:r>
              <a:rPr lang="en-US" altLang="en-US" sz="3800" b="1" dirty="0">
                <a:latin typeface="Calibri" panose="020F0502020204030204" pitchFamily="34" charset="0"/>
                <a:cs typeface="Calibri" panose="020F0502020204030204" pitchFamily="34" charset="0"/>
              </a:rPr>
              <a:t>It is a person who died</a:t>
            </a:r>
          </a:p>
          <a:p>
            <a:pPr lvl="1"/>
            <a:r>
              <a:rPr lang="en-US" altLang="en-US" sz="3800" dirty="0">
                <a:latin typeface="Calibri" panose="020F0502020204030204" pitchFamily="34" charset="0"/>
                <a:cs typeface="Calibri" panose="020F0502020204030204" pitchFamily="34" charset="0"/>
              </a:rPr>
              <a:t>… Women come and fall on the body crying to show how they have felt about the dead person's departure. </a:t>
            </a:r>
          </a:p>
          <a:p>
            <a:endParaRPr lang="en-GB" sz="3800" dirty="0">
              <a:latin typeface="Calibri" panose="020F0502020204030204" pitchFamily="34" charset="0"/>
              <a:cs typeface="Calibri" panose="020F0502020204030204" pitchFamily="34" charset="0"/>
            </a:endParaRPr>
          </a:p>
          <a:p>
            <a:endParaRPr lang="en-GB" dirty="0" smtClean="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60483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Understanding community practice</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solidFill>
                  <a:srgbClr val="FF0000"/>
                </a:solidFill>
                <a:latin typeface="Calibri" panose="020F0502020204030204" pitchFamily="34" charset="0"/>
                <a:cs typeface="Calibri" panose="020F0502020204030204" pitchFamily="34" charset="0"/>
              </a:rPr>
              <a:t>What are we asking them to do to stop the spread of Ebola</a:t>
            </a:r>
          </a:p>
          <a:p>
            <a:r>
              <a:rPr lang="en-GB" dirty="0" smtClean="0">
                <a:latin typeface="Calibri" panose="020F0502020204030204" pitchFamily="34" charset="0"/>
                <a:cs typeface="Calibri" panose="020F0502020204030204" pitchFamily="34" charset="0"/>
              </a:rPr>
              <a:t>Do not shake hands with anybody</a:t>
            </a:r>
          </a:p>
          <a:p>
            <a:r>
              <a:rPr lang="en-GB" dirty="0" smtClean="0">
                <a:latin typeface="Calibri" panose="020F0502020204030204" pitchFamily="34" charset="0"/>
                <a:cs typeface="Calibri" panose="020F0502020204030204" pitchFamily="34" charset="0"/>
              </a:rPr>
              <a:t>Wash your hands frequently</a:t>
            </a:r>
          </a:p>
          <a:p>
            <a:r>
              <a:rPr lang="en-GB" dirty="0" smtClean="0">
                <a:latin typeface="Calibri" panose="020F0502020204030204" pitchFamily="34" charset="0"/>
                <a:cs typeface="Calibri" panose="020F0502020204030204" pitchFamily="34" charset="0"/>
              </a:rPr>
              <a:t>Do not touch the sick with Ebola-like symptoms</a:t>
            </a:r>
          </a:p>
          <a:p>
            <a:r>
              <a:rPr lang="en-GB" dirty="0" smtClean="0">
                <a:latin typeface="Calibri" panose="020F0502020204030204" pitchFamily="34" charset="0"/>
                <a:cs typeface="Calibri" panose="020F0502020204030204" pitchFamily="34" charset="0"/>
              </a:rPr>
              <a:t>Take the sick immediately to a treatment facility (where no family member will be allowed inside the patients' area)</a:t>
            </a:r>
          </a:p>
          <a:p>
            <a:r>
              <a:rPr lang="en-GB" dirty="0" smtClean="0">
                <a:latin typeface="Calibri" panose="020F0502020204030204" pitchFamily="34" charset="0"/>
                <a:cs typeface="Calibri" panose="020F0502020204030204" pitchFamily="34" charset="0"/>
              </a:rPr>
              <a:t>Do not touch a dead body</a:t>
            </a:r>
          </a:p>
          <a:p>
            <a:endParaRPr lang="en-GB" dirty="0">
              <a:latin typeface="Calibri" panose="020F0502020204030204" pitchFamily="34" charset="0"/>
              <a:cs typeface="Calibri" panose="020F0502020204030204" pitchFamily="34" charset="0"/>
            </a:endParaRPr>
          </a:p>
          <a:p>
            <a:endParaRPr lang="en-GB" dirty="0" smtClean="0">
              <a:solidFill>
                <a:schemeClr val="tx2">
                  <a:lumMod val="7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2642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Myths and misconceptions:</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Fear of Ebola</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46767" y="1557651"/>
            <a:ext cx="9443545" cy="5059085"/>
          </a:xfrm>
        </p:spPr>
        <p:txBody>
          <a:bodyPr>
            <a:normAutofit fontScale="70000" lnSpcReduction="20000"/>
          </a:bodyPr>
          <a:lstStyle/>
          <a:p>
            <a:pPr marL="0" indent="0">
              <a:buNone/>
            </a:pPr>
            <a:r>
              <a:rPr lang="en-GB" dirty="0" smtClean="0">
                <a:solidFill>
                  <a:srgbClr val="FF0000"/>
                </a:solidFill>
                <a:latin typeface="Calibri" panose="020F0502020204030204" pitchFamily="34" charset="0"/>
                <a:cs typeface="Calibri" panose="020F0502020204030204" pitchFamily="34" charset="0"/>
              </a:rPr>
              <a:t>Fear: Ebola = death</a:t>
            </a:r>
          </a:p>
          <a:p>
            <a:r>
              <a:rPr lang="en-GB" dirty="0" smtClean="0">
                <a:latin typeface="Calibri" panose="020F0502020204030204" pitchFamily="34" charset="0"/>
                <a:cs typeface="Calibri" panose="020F0502020204030204" pitchFamily="34" charset="0"/>
              </a:rPr>
              <a:t>Everybody who has Ebola will die</a:t>
            </a:r>
          </a:p>
          <a:p>
            <a:r>
              <a:rPr lang="en-GB" dirty="0" smtClean="0">
                <a:latin typeface="Calibri" panose="020F0502020204030204" pitchFamily="34" charset="0"/>
                <a:cs typeface="Calibri" panose="020F0502020204030204" pitchFamily="34" charset="0"/>
              </a:rPr>
              <a:t>Ebola is a curse</a:t>
            </a:r>
          </a:p>
          <a:p>
            <a:pPr marL="0" indent="0">
              <a:buNone/>
            </a:pPr>
            <a:r>
              <a:rPr lang="en-GB" dirty="0" smtClean="0">
                <a:solidFill>
                  <a:srgbClr val="FF0000"/>
                </a:solidFill>
                <a:latin typeface="Calibri" panose="020F0502020204030204" pitchFamily="34" charset="0"/>
                <a:cs typeface="Calibri" panose="020F0502020204030204" pitchFamily="34" charset="0"/>
              </a:rPr>
              <a:t>Fear = dismissal </a:t>
            </a:r>
          </a:p>
          <a:p>
            <a:r>
              <a:rPr lang="en-GB" dirty="0" smtClean="0">
                <a:latin typeface="Calibri" panose="020F0502020204030204" pitchFamily="34" charset="0"/>
                <a:cs typeface="Calibri" panose="020F0502020204030204" pitchFamily="34" charset="0"/>
              </a:rPr>
              <a:t>Don't want to know. </a:t>
            </a:r>
          </a:p>
          <a:p>
            <a:r>
              <a:rPr lang="en-GB" dirty="0" smtClean="0">
                <a:latin typeface="Calibri" panose="020F0502020204030204" pitchFamily="34" charset="0"/>
                <a:cs typeface="Calibri" panose="020F0502020204030204" pitchFamily="34" charset="0"/>
              </a:rPr>
              <a:t>Don't want to believe</a:t>
            </a:r>
          </a:p>
          <a:p>
            <a:r>
              <a:rPr lang="en-GB" dirty="0" smtClean="0">
                <a:latin typeface="Calibri" panose="020F0502020204030204" pitchFamily="34" charset="0"/>
                <a:cs typeface="Calibri" panose="020F0502020204030204" pitchFamily="34" charset="0"/>
              </a:rPr>
              <a:t>Don't want to accept</a:t>
            </a:r>
          </a:p>
          <a:p>
            <a:pPr marL="0" indent="0">
              <a:buNone/>
            </a:pPr>
            <a:r>
              <a:rPr lang="en-GB" dirty="0" smtClean="0">
                <a:solidFill>
                  <a:srgbClr val="FF0000"/>
                </a:solidFill>
                <a:latin typeface="Calibri" panose="020F0502020204030204" pitchFamily="34" charset="0"/>
                <a:cs typeface="Calibri" panose="020F0502020204030204" pitchFamily="34" charset="0"/>
              </a:rPr>
              <a:t>Disbelief due to distrust</a:t>
            </a:r>
          </a:p>
          <a:p>
            <a:r>
              <a:rPr lang="en-GB" dirty="0" smtClean="0">
                <a:latin typeface="Calibri" panose="020F0502020204030204" pitchFamily="34" charset="0"/>
                <a:cs typeface="Calibri" panose="020F0502020204030204" pitchFamily="34" charset="0"/>
              </a:rPr>
              <a:t>The authorities can't handle the situation </a:t>
            </a:r>
          </a:p>
          <a:p>
            <a:r>
              <a:rPr lang="en-GB" dirty="0" smtClean="0">
                <a:latin typeface="Calibri" panose="020F0502020204030204" pitchFamily="34" charset="0"/>
                <a:cs typeface="Calibri" panose="020F0502020204030204" pitchFamily="34" charset="0"/>
              </a:rPr>
              <a:t>The foreigners are here to extract organs for scientific experiments</a:t>
            </a:r>
          </a:p>
          <a:p>
            <a:endParaRPr lang="en-GB" dirty="0" smtClean="0">
              <a:latin typeface="Calibri" panose="020F0502020204030204" pitchFamily="34" charset="0"/>
              <a:cs typeface="Calibri" panose="020F0502020204030204" pitchFamily="34" charset="0"/>
            </a:endParaRPr>
          </a:p>
          <a:p>
            <a:pPr marL="0" indent="0">
              <a:buNone/>
            </a:pPr>
            <a:endParaRPr lang="en-GB" dirty="0" smtClean="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cs typeface="Calibri" panose="020F0502020204030204" pitchFamily="34" charset="0"/>
            </a:endParaRPr>
          </a:p>
        </p:txBody>
      </p:sp>
      <p:pic>
        <p:nvPicPr>
          <p:cNvPr id="1026" name="Picture 2" descr="F:\Photos\Liberia\Ebola_Liberia_Sept_Oct14\Montserrado_231014_body_management\20141023\P100082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5631" y="2314164"/>
            <a:ext cx="3857644" cy="272781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206190" y="5024039"/>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 WHO /Aphaluck Bhatiasevi</a:t>
            </a:r>
          </a:p>
        </p:txBody>
      </p:sp>
    </p:spTree>
    <p:extLst>
      <p:ext uri="{BB962C8B-B14F-4D97-AF65-F5344CB8AC3E}">
        <p14:creationId xmlns:p14="http://schemas.microsoft.com/office/powerpoint/2010/main" val="1901558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9584"/>
            <a:ext cx="10693400" cy="978761"/>
          </a:xfrm>
        </p:spPr>
        <p:txBody>
          <a:bodyPr>
            <a:normAutofit/>
          </a:bodyPr>
          <a:lstStyle/>
          <a:p>
            <a:r>
              <a:rPr lang="en-GB" sz="2300" dirty="0">
                <a:latin typeface="Calibri" panose="020F0502020204030204" pitchFamily="34" charset="0"/>
                <a:cs typeface="Calibri" panose="020F0502020204030204" pitchFamily="34" charset="0"/>
              </a:rPr>
              <a:t>Decoding: Denial as Metaphor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8018736"/>
              </p:ext>
            </p:extLst>
          </p:nvPr>
        </p:nvGraphicFramePr>
        <p:xfrm>
          <a:off x="-34434" y="661548"/>
          <a:ext cx="10693398" cy="6941775"/>
        </p:xfrm>
        <a:graphic>
          <a:graphicData uri="http://schemas.openxmlformats.org/drawingml/2006/table">
            <a:tbl>
              <a:tblPr firstRow="1" bandRow="1">
                <a:tableStyleId>{5C22544A-7EE6-4342-B048-85BDC9FD1C3A}</a:tableStyleId>
              </a:tblPr>
              <a:tblGrid>
                <a:gridCol w="2315162"/>
                <a:gridCol w="2526281"/>
                <a:gridCol w="2947327"/>
                <a:gridCol w="2904628"/>
              </a:tblGrid>
              <a:tr h="854421">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Rumors</a:t>
                      </a:r>
                      <a:endPar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Underlying  meaning</a:t>
                      </a:r>
                      <a:endPar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Proximity</a:t>
                      </a: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concepts </a:t>
                      </a:r>
                    </a:p>
                  </a:txBody>
                  <a:tcPr marL="86890" marR="8689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noProof="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Re</a:t>
                      </a:r>
                      <a:r>
                        <a:rPr kumimoji="0" lang="fr-FR"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 conceptualisation</a:t>
                      </a:r>
                    </a:p>
                  </a:txBody>
                  <a:tcPr marL="86890" marR="86890" marT="0" marB="0" horzOverflow="overflow"/>
                </a:tc>
              </a:tr>
              <a:tr h="139127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Demographic wars</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Political tension</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Inclusivity “if the house burns, you don’t exclude people from pouring water”</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United against Ebola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Depolitise</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r>
              <a:tr h="123937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Trade of body parts and blood</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Lack of trust on the health system</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Collective body “each hair is felt”</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Health workers are part of the community</a:t>
                      </a:r>
                      <a:endParaRPr kumimoji="0" lang="fr-FR"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r>
              <a:tr h="121756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Myths about Ebola origins (snake, fish)</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Epidemic are signs of breach on social cohesion</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Health is social, spiritual, holistic</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Multiple meanings, multiple approaches</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r>
              <a:tr h="82625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Tracking aid strategy</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Search for good governance</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belongs to all…</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Transparency</a:t>
                      </a:r>
                    </a:p>
                  </a:txBody>
                  <a:tcPr marL="86890" marR="86890" marT="0" marB="0" horzOverflow="overflow"/>
                </a:tc>
              </a:tr>
              <a:tr h="139127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Ebola Treatment Centers as Killer centers</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Incoherence around the issues of treatment and  symptoms</a:t>
                      </a:r>
                      <a:endParaRPr kumimoji="0" lang="fr-FR"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Boosting the body and mind in traditional healing</a:t>
                      </a:r>
                      <a:endPar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86890" marR="86890" marT="0" marB="0"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Building</a:t>
                      </a:r>
                      <a:r>
                        <a:rPr kumimoji="0" lang="fr-FR"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Hope</a:t>
                      </a:r>
                    </a:p>
                  </a:txBody>
                  <a:tcPr marL="86890" marR="86890" marT="0" marB="0" horzOverflow="overflow"/>
                </a:tc>
              </a:tr>
            </a:tbl>
          </a:graphicData>
        </a:graphic>
      </p:graphicFrame>
    </p:spTree>
    <p:extLst>
      <p:ext uri="{BB962C8B-B14F-4D97-AF65-F5344CB8AC3E}">
        <p14:creationId xmlns:p14="http://schemas.microsoft.com/office/powerpoint/2010/main" val="3343709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08066" cy="1504314"/>
          </a:xfrm>
        </p:spPr>
        <p:txBody>
          <a:bodyPr/>
          <a:lstStyle/>
          <a:p>
            <a:r>
              <a:rPr lang="en-GB" dirty="0" smtClean="0">
                <a:latin typeface="Calibri" panose="020F0502020204030204" pitchFamily="34" charset="0"/>
                <a:cs typeface="Calibri" panose="020F0502020204030204" pitchFamily="34" charset="0"/>
              </a:rPr>
              <a:t>What did we do?</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Phase 1</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378348" y="1557651"/>
            <a:ext cx="9780382" cy="4979693"/>
          </a:xfrm>
        </p:spPr>
        <p:txBody>
          <a:bodyPr>
            <a:normAutofit lnSpcReduction="10000"/>
          </a:bodyPr>
          <a:lstStyle/>
          <a:p>
            <a:r>
              <a:rPr lang="en-GB" b="1" dirty="0" smtClean="0">
                <a:latin typeface="Calibri" panose="020F0502020204030204" pitchFamily="34" charset="0"/>
                <a:cs typeface="Calibri" panose="020F0502020204030204" pitchFamily="34" charset="0"/>
              </a:rPr>
              <a:t>Strategy:	</a:t>
            </a:r>
            <a:r>
              <a:rPr lang="en-GB" dirty="0" smtClean="0">
                <a:latin typeface="Calibri" panose="020F0502020204030204" pitchFamily="34" charset="0"/>
                <a:cs typeface="Calibri" panose="020F0502020204030204" pitchFamily="34" charset="0"/>
              </a:rPr>
              <a:t>Crisis communications</a:t>
            </a:r>
          </a:p>
          <a:p>
            <a:r>
              <a:rPr lang="en-GB" b="1" dirty="0" smtClean="0">
                <a:latin typeface="Calibri" panose="020F0502020204030204" pitchFamily="34" charset="0"/>
                <a:cs typeface="Calibri" panose="020F0502020204030204" pitchFamily="34" charset="0"/>
              </a:rPr>
              <a:t>Rationale: </a:t>
            </a:r>
            <a:r>
              <a:rPr lang="en-GB" dirty="0" smtClean="0">
                <a:latin typeface="Calibri" panose="020F0502020204030204" pitchFamily="34" charset="0"/>
                <a:cs typeface="Calibri" panose="020F0502020204030204" pitchFamily="34" charset="0"/>
              </a:rPr>
              <a:t>past experiences of Ebola outbreaks with 90% deaths, occurs in remote settings</a:t>
            </a:r>
          </a:p>
          <a:p>
            <a:r>
              <a:rPr lang="en-GB" b="1" dirty="0">
                <a:latin typeface="Calibri" panose="020F0502020204030204" pitchFamily="34" charset="0"/>
                <a:cs typeface="Calibri" panose="020F0502020204030204" pitchFamily="34" charset="0"/>
              </a:rPr>
              <a:t>Key message:	</a:t>
            </a:r>
            <a:r>
              <a:rPr lang="en-GB" dirty="0">
                <a:latin typeface="Calibri" panose="020F0502020204030204" pitchFamily="34" charset="0"/>
                <a:cs typeface="Calibri" panose="020F0502020204030204" pitchFamily="34" charset="0"/>
              </a:rPr>
              <a:t>Ebola </a:t>
            </a:r>
            <a:r>
              <a:rPr lang="en-GB" dirty="0" smtClean="0">
                <a:latin typeface="Calibri" panose="020F0502020204030204" pitchFamily="34" charset="0"/>
                <a:cs typeface="Calibri" panose="020F0502020204030204" pitchFamily="34" charset="0"/>
              </a:rPr>
              <a:t>kills. There </a:t>
            </a:r>
            <a:r>
              <a:rPr lang="en-GB" dirty="0">
                <a:latin typeface="Calibri" panose="020F0502020204030204" pitchFamily="34" charset="0"/>
                <a:cs typeface="Calibri" panose="020F0502020204030204" pitchFamily="34" charset="0"/>
              </a:rPr>
              <a:t>is no </a:t>
            </a:r>
            <a:r>
              <a:rPr lang="en-GB" dirty="0" smtClean="0">
                <a:latin typeface="Calibri" panose="020F0502020204030204" pitchFamily="34" charset="0"/>
                <a:cs typeface="Calibri" panose="020F0502020204030204" pitchFamily="34" charset="0"/>
              </a:rPr>
              <a:t>cure. Bush meat consumption spreads the disease.</a:t>
            </a:r>
          </a:p>
          <a:p>
            <a:r>
              <a:rPr lang="en-GB" b="1" dirty="0" smtClean="0">
                <a:latin typeface="Calibri" panose="020F0502020204030204" pitchFamily="34" charset="0"/>
                <a:cs typeface="Calibri" panose="020F0502020204030204" pitchFamily="34" charset="0"/>
              </a:rPr>
              <a:t>Intervention:  </a:t>
            </a:r>
            <a:r>
              <a:rPr lang="en-GB" dirty="0" smtClean="0">
                <a:latin typeface="Calibri" panose="020F0502020204030204" pitchFamily="34" charset="0"/>
                <a:cs typeface="Calibri" panose="020F0502020204030204" pitchFamily="34" charset="0"/>
              </a:rPr>
              <a:t>Mass media, posters, radio.</a:t>
            </a:r>
          </a:p>
          <a:p>
            <a:r>
              <a:rPr lang="en-GB" b="1" dirty="0" smtClean="0">
                <a:latin typeface="Calibri" panose="020F0502020204030204" pitchFamily="34" charset="0"/>
                <a:cs typeface="Calibri" panose="020F0502020204030204" pitchFamily="34" charset="0"/>
              </a:rPr>
              <a:t>Outcome:</a:t>
            </a:r>
            <a:r>
              <a:rPr lang="en-GB" dirty="0" smtClean="0">
                <a:latin typeface="Calibri" panose="020F0502020204030204" pitchFamily="34" charset="0"/>
                <a:cs typeface="Calibri" panose="020F0502020204030204" pitchFamily="34" charset="0"/>
              </a:rPr>
              <a:t> Denial. Perception that Ebola spreads in remote areas  </a:t>
            </a:r>
          </a:p>
          <a:p>
            <a:pPr lvl="1"/>
            <a:r>
              <a:rPr lang="en-GB" dirty="0" smtClean="0">
                <a:latin typeface="Calibri" panose="020F0502020204030204" pitchFamily="34" charset="0"/>
                <a:cs typeface="Calibri" panose="020F0502020204030204" pitchFamily="34" charset="0"/>
              </a:rPr>
              <a:t>No bush meat = No Ebola risk. </a:t>
            </a:r>
          </a:p>
          <a:p>
            <a:pPr lvl="1"/>
            <a:r>
              <a:rPr lang="en-GB" dirty="0" smtClean="0">
                <a:latin typeface="Calibri" panose="020F0502020204030204" pitchFamily="34" charset="0"/>
                <a:cs typeface="Calibri" panose="020F0502020204030204" pitchFamily="34" charset="0"/>
              </a:rPr>
              <a:t>No cure = No treatment = patients stay at home</a:t>
            </a: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2516" y="9174"/>
            <a:ext cx="3820884" cy="1729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367725" y="1738565"/>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WHO /Aphaluck Bhatiasevi</a:t>
            </a:r>
          </a:p>
        </p:txBody>
      </p:sp>
    </p:spTree>
    <p:extLst>
      <p:ext uri="{BB962C8B-B14F-4D97-AF65-F5344CB8AC3E}">
        <p14:creationId xmlns:p14="http://schemas.microsoft.com/office/powerpoint/2010/main" val="32704976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libri" panose="020F0502020204030204" pitchFamily="34" charset="0"/>
                <a:cs typeface="Calibri" panose="020F0502020204030204" pitchFamily="34" charset="0"/>
              </a:rPr>
              <a:t>What did we do</a:t>
            </a:r>
            <a:r>
              <a:rPr lang="en-GB" dirty="0" smtClean="0">
                <a:latin typeface="Calibri" panose="020F0502020204030204" pitchFamily="34" charset="0"/>
                <a:cs typeface="Calibri" panose="020F0502020204030204" pitchFamily="34" charset="0"/>
              </a:rPr>
              <a:t>?</a:t>
            </a:r>
            <a:r>
              <a:rPr lang="en-US" dirty="0" smtClean="0">
                <a:latin typeface="Calibri" panose="020F0502020204030204" pitchFamily="34" charset="0"/>
                <a:cs typeface="Calibri" panose="020F0502020204030204" pitchFamily="34" charset="0"/>
              </a:rPr>
              <a:t/>
            </a:r>
            <a:br>
              <a:rPr lang="en-US" dirty="0" smtClean="0">
                <a:latin typeface="Calibri" panose="020F0502020204030204" pitchFamily="34" charset="0"/>
                <a:cs typeface="Calibri" panose="020F0502020204030204" pitchFamily="34" charset="0"/>
              </a:rPr>
            </a:br>
            <a:r>
              <a:rPr lang="en-US" dirty="0" smtClean="0">
                <a:latin typeface="Calibri" panose="020F0502020204030204" pitchFamily="34" charset="0"/>
                <a:cs typeface="Calibri" panose="020F0502020204030204" pitchFamily="34" charset="0"/>
              </a:rPr>
              <a:t>Phase 2</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22456" y="1820708"/>
            <a:ext cx="9960897" cy="4773047"/>
          </a:xfrm>
        </p:spPr>
        <p:txBody>
          <a:bodyPr>
            <a:noAutofit/>
          </a:bodyPr>
          <a:lstStyle/>
          <a:p>
            <a:r>
              <a:rPr lang="en-US" b="1" dirty="0" smtClean="0">
                <a:latin typeface="Calibri" panose="020F0502020204030204" pitchFamily="34" charset="0"/>
                <a:cs typeface="Calibri" panose="020F0502020204030204" pitchFamily="34" charset="0"/>
              </a:rPr>
              <a:t>Strategy:</a:t>
            </a:r>
            <a:r>
              <a:rPr lang="en-US" dirty="0" smtClean="0">
                <a:latin typeface="Calibri" panose="020F0502020204030204" pitchFamily="34" charset="0"/>
                <a:cs typeface="Calibri" panose="020F0502020204030204" pitchFamily="34" charset="0"/>
              </a:rPr>
              <a:t> Awareness-raising </a:t>
            </a:r>
          </a:p>
          <a:p>
            <a:r>
              <a:rPr lang="en-US" b="1" dirty="0" smtClean="0">
                <a:latin typeface="Calibri" panose="020F0502020204030204" pitchFamily="34" charset="0"/>
                <a:cs typeface="Calibri" panose="020F0502020204030204" pitchFamily="34" charset="0"/>
              </a:rPr>
              <a:t>Rationale: </a:t>
            </a:r>
            <a:r>
              <a:rPr lang="en-US" dirty="0" smtClean="0">
                <a:latin typeface="Calibri" panose="020F0502020204030204" pitchFamily="34" charset="0"/>
                <a:cs typeface="Calibri" panose="020F0502020204030204" pitchFamily="34" charset="0"/>
              </a:rPr>
              <a:t>Ebola spread in major cities. Increased survival rates</a:t>
            </a:r>
          </a:p>
          <a:p>
            <a:pPr marL="391076" lvl="1" indent="-391076">
              <a:buFont typeface="Arial" panose="020B0604020202020204" pitchFamily="34" charset="0"/>
              <a:buChar char="•"/>
            </a:pPr>
            <a:r>
              <a:rPr lang="en-US" sz="3200" b="1" dirty="0">
                <a:latin typeface="Calibri" panose="020F0502020204030204" pitchFamily="34" charset="0"/>
                <a:cs typeface="Calibri" panose="020F0502020204030204" pitchFamily="34" charset="0"/>
              </a:rPr>
              <a:t>Key message: </a:t>
            </a:r>
            <a:r>
              <a:rPr lang="en-US" sz="3200" dirty="0">
                <a:latin typeface="Calibri" panose="020F0502020204030204" pitchFamily="34" charset="0"/>
                <a:cs typeface="Calibri" panose="020F0502020204030204" pitchFamily="34" charset="0"/>
              </a:rPr>
              <a:t>Ebola is real. Signs &amp; symptoms. Hotline</a:t>
            </a:r>
          </a:p>
          <a:p>
            <a:r>
              <a:rPr lang="en-US" b="1" dirty="0" smtClean="0">
                <a:latin typeface="Calibri" panose="020F0502020204030204" pitchFamily="34" charset="0"/>
                <a:cs typeface="Calibri" panose="020F0502020204030204" pitchFamily="34" charset="0"/>
              </a:rPr>
              <a:t>Intervention: </a:t>
            </a:r>
            <a:r>
              <a:rPr lang="en-US" dirty="0">
                <a:latin typeface="Calibri" panose="020F0502020204030204" pitchFamily="34" charset="0"/>
                <a:cs typeface="Calibri" panose="020F0502020204030204" pitchFamily="34" charset="0"/>
              </a:rPr>
              <a:t>C</a:t>
            </a:r>
            <a:r>
              <a:rPr lang="en-US" dirty="0" smtClean="0">
                <a:latin typeface="Calibri" panose="020F0502020204030204" pitchFamily="34" charset="0"/>
                <a:cs typeface="Calibri" panose="020F0502020204030204" pitchFamily="34" charset="0"/>
              </a:rPr>
              <a:t>ampaign mode. Hotline. Mass media – print, broadcast, posters, radios, town criers, loud speakers on trucks &amp; motorbikes. </a:t>
            </a:r>
          </a:p>
          <a:p>
            <a:r>
              <a:rPr lang="en-US" b="1" dirty="0" smtClean="0">
                <a:latin typeface="Calibri" panose="020F0502020204030204" pitchFamily="34" charset="0"/>
                <a:cs typeface="Calibri" panose="020F0502020204030204" pitchFamily="34" charset="0"/>
              </a:rPr>
              <a:t>Outcome: </a:t>
            </a:r>
            <a:r>
              <a:rPr lang="en-US" dirty="0" smtClean="0">
                <a:latin typeface="Calibri" panose="020F0502020204030204" pitchFamily="34" charset="0"/>
                <a:cs typeface="Calibri" panose="020F0502020204030204" pitchFamily="34" charset="0"/>
              </a:rPr>
              <a:t>Demand exceeds response capacity. Lack of confidence, trust in the existing structure</a:t>
            </a:r>
            <a:r>
              <a:rPr lang="en-US" b="1" dirty="0" smtClean="0">
                <a:latin typeface="Calibri" panose="020F0502020204030204" pitchFamily="34" charset="0"/>
                <a:cs typeface="Calibri" panose="020F0502020204030204" pitchFamily="34" charset="0"/>
              </a:rPr>
              <a:t>.</a:t>
            </a:r>
            <a:r>
              <a:rPr lang="en-US" dirty="0" smtClean="0">
                <a:latin typeface="Calibri" panose="020F0502020204030204" pitchFamily="34" charset="0"/>
                <a:cs typeface="Calibri" panose="020F0502020204030204" pitchFamily="34" charset="0"/>
              </a:rPr>
              <a:t> </a:t>
            </a:r>
            <a:endParaRPr lang="en-US" dirty="0">
              <a:latin typeface="Calibri" panose="020F0502020204030204" pitchFamily="34" charset="0"/>
              <a:cs typeface="Calibri" panose="020F0502020204030204" pitchFamily="34" charset="0"/>
            </a:endParaRPr>
          </a:p>
        </p:txBody>
      </p:sp>
      <p:pic>
        <p:nvPicPr>
          <p:cNvPr id="1026" name="Picture 2" descr="F:\Work\2009\Ebola W Africa April 2014\Ebola comms\Social Mob\Liberia soc mob\Ebola - UNLiberia -.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57190" y="2619"/>
            <a:ext cx="2736210" cy="181808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705589" y="1820708"/>
            <a:ext cx="1819623" cy="259213"/>
          </a:xfrm>
          <a:prstGeom prst="rect">
            <a:avLst/>
          </a:prstGeom>
          <a:noFill/>
        </p:spPr>
        <p:txBody>
          <a:bodyPr wrap="square" lIns="104306" tIns="52153" rIns="104306" bIns="52153" rtlCol="0">
            <a:spAutoFit/>
          </a:bodyPr>
          <a:lstStyle/>
          <a:p>
            <a:r>
              <a:rPr lang="en-GB" sz="1000" dirty="0"/>
              <a:t>UNMIL poster, Liberia</a:t>
            </a:r>
          </a:p>
        </p:txBody>
      </p:sp>
    </p:spTree>
    <p:extLst>
      <p:ext uri="{BB962C8B-B14F-4D97-AF65-F5344CB8AC3E}">
        <p14:creationId xmlns:p14="http://schemas.microsoft.com/office/powerpoint/2010/main" val="630133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Calibri" panose="020F0502020204030204" pitchFamily="34" charset="0"/>
                <a:cs typeface="Calibri" panose="020F0502020204030204" pitchFamily="34" charset="0"/>
              </a:rPr>
              <a:t>What did we </a:t>
            </a:r>
            <a:r>
              <a:rPr lang="en-US" dirty="0" smtClean="0">
                <a:latin typeface="Calibri" panose="020F0502020204030204" pitchFamily="34" charset="0"/>
                <a:cs typeface="Calibri" panose="020F0502020204030204" pitchFamily="34" charset="0"/>
              </a:rPr>
              <a:t>do</a:t>
            </a:r>
            <a:r>
              <a:rPr lang="en-GB" dirty="0" smtClean="0">
                <a:latin typeface="Calibri" panose="020F0502020204030204" pitchFamily="34" charset="0"/>
                <a:cs typeface="Calibri" panose="020F0502020204030204" pitchFamily="34" charset="0"/>
              </a:rPr>
              <a:t>?</a:t>
            </a:r>
            <a:r>
              <a:rPr lang="en-US" dirty="0" smtClean="0">
                <a:latin typeface="Calibri" panose="020F0502020204030204" pitchFamily="34" charset="0"/>
                <a:cs typeface="Calibri" panose="020F0502020204030204" pitchFamily="34" charset="0"/>
              </a:rPr>
              <a:t/>
            </a:r>
            <a:br>
              <a:rPr lang="en-US" dirty="0" smtClean="0">
                <a:latin typeface="Calibri" panose="020F0502020204030204" pitchFamily="34" charset="0"/>
                <a:cs typeface="Calibri" panose="020F0502020204030204" pitchFamily="34" charset="0"/>
              </a:rPr>
            </a:br>
            <a:r>
              <a:rPr lang="en-US" dirty="0" smtClean="0">
                <a:latin typeface="Calibri" panose="020F0502020204030204" pitchFamily="34" charset="0"/>
                <a:cs typeface="Calibri" panose="020F0502020204030204" pitchFamily="34" charset="0"/>
              </a:rPr>
              <a:t>Phase 3</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94139" y="1557651"/>
            <a:ext cx="10273541" cy="5001706"/>
          </a:xfrm>
        </p:spPr>
        <p:txBody>
          <a:bodyPr>
            <a:normAutofit fontScale="85000" lnSpcReduction="10000"/>
          </a:bodyPr>
          <a:lstStyle/>
          <a:p>
            <a:r>
              <a:rPr lang="en-US" b="1" dirty="0" smtClean="0">
                <a:latin typeface="Calibri" panose="020F0502020204030204" pitchFamily="34" charset="0"/>
                <a:cs typeface="Calibri" panose="020F0502020204030204" pitchFamily="34" charset="0"/>
              </a:rPr>
              <a:t>Strategy:  </a:t>
            </a:r>
            <a:r>
              <a:rPr lang="en-US" dirty="0" smtClean="0">
                <a:latin typeface="Calibri" panose="020F0502020204030204" pitchFamily="34" charset="0"/>
                <a:cs typeface="Calibri" panose="020F0502020204030204" pitchFamily="34" charset="0"/>
              </a:rPr>
              <a:t>Community engagement.</a:t>
            </a:r>
          </a:p>
          <a:p>
            <a:r>
              <a:rPr lang="en-US" b="1" dirty="0" smtClean="0">
                <a:latin typeface="Calibri" panose="020F0502020204030204" pitchFamily="34" charset="0"/>
                <a:cs typeface="Calibri" panose="020F0502020204030204" pitchFamily="34" charset="0"/>
              </a:rPr>
              <a:t>Rationale:  </a:t>
            </a:r>
            <a:r>
              <a:rPr lang="en-US" dirty="0" smtClean="0">
                <a:latin typeface="Calibri" panose="020F0502020204030204" pitchFamily="34" charset="0"/>
                <a:cs typeface="Calibri" panose="020F0502020204030204" pitchFamily="34" charset="0"/>
              </a:rPr>
              <a:t>Community as part of the solution. Bring back trust</a:t>
            </a:r>
          </a:p>
          <a:p>
            <a:r>
              <a:rPr lang="en-US" b="1" dirty="0" smtClean="0">
                <a:latin typeface="Calibri" panose="020F0502020204030204" pitchFamily="34" charset="0"/>
                <a:cs typeface="Calibri" panose="020F0502020204030204" pitchFamily="34" charset="0"/>
              </a:rPr>
              <a:t>Key message:  </a:t>
            </a:r>
            <a:r>
              <a:rPr lang="en-US" dirty="0" smtClean="0">
                <a:latin typeface="Calibri" panose="020F0502020204030204" pitchFamily="34" charset="0"/>
                <a:cs typeface="Calibri" panose="020F0502020204030204" pitchFamily="34" charset="0"/>
              </a:rPr>
              <a:t>Avoid contact with dead bodies. Early treatment increases survival rates. </a:t>
            </a:r>
            <a:r>
              <a:rPr lang="en-US" dirty="0" err="1" smtClean="0">
                <a:latin typeface="Calibri" panose="020F0502020204030204" pitchFamily="34" charset="0"/>
                <a:cs typeface="Calibri" panose="020F0502020204030204" pitchFamily="34" charset="0"/>
              </a:rPr>
              <a:t>Destigmatise</a:t>
            </a:r>
            <a:r>
              <a:rPr lang="en-US" dirty="0" smtClean="0">
                <a:latin typeface="Calibri" panose="020F0502020204030204" pitchFamily="34" charset="0"/>
                <a:cs typeface="Calibri" panose="020F0502020204030204" pitchFamily="34" charset="0"/>
              </a:rPr>
              <a:t> Ebola survivors</a:t>
            </a:r>
          </a:p>
          <a:p>
            <a:r>
              <a:rPr lang="en-US" b="1" dirty="0" smtClean="0">
                <a:latin typeface="Calibri" panose="020F0502020204030204" pitchFamily="34" charset="0"/>
                <a:cs typeface="Calibri" panose="020F0502020204030204" pitchFamily="34" charset="0"/>
              </a:rPr>
              <a:t>Approach: </a:t>
            </a:r>
            <a:r>
              <a:rPr lang="en-US" dirty="0" smtClean="0">
                <a:latin typeface="Calibri" panose="020F0502020204030204" pitchFamily="34" charset="0"/>
                <a:cs typeface="Calibri" panose="020F0502020204030204" pitchFamily="34" charset="0"/>
              </a:rPr>
              <a:t>Interpersonal communications </a:t>
            </a:r>
          </a:p>
          <a:p>
            <a:pPr lvl="1"/>
            <a:r>
              <a:rPr lang="en-US" dirty="0" smtClean="0">
                <a:latin typeface="Calibri" panose="020F0502020204030204" pitchFamily="34" charset="0"/>
                <a:cs typeface="Calibri" panose="020F0502020204030204" pitchFamily="34" charset="0"/>
              </a:rPr>
              <a:t>Community </a:t>
            </a:r>
            <a:r>
              <a:rPr lang="en-US" dirty="0">
                <a:latin typeface="Calibri" panose="020F0502020204030204" pitchFamily="34" charset="0"/>
                <a:cs typeface="Calibri" panose="020F0502020204030204" pitchFamily="34" charset="0"/>
              </a:rPr>
              <a:t>meetings, small group discussions, house-to-house </a:t>
            </a:r>
            <a:r>
              <a:rPr lang="en-US" dirty="0" smtClean="0">
                <a:latin typeface="Calibri" panose="020F0502020204030204" pitchFamily="34" charset="0"/>
                <a:cs typeface="Calibri" panose="020F0502020204030204" pitchFamily="34" charset="0"/>
              </a:rPr>
              <a:t>visits</a:t>
            </a:r>
          </a:p>
          <a:p>
            <a:pPr lvl="1"/>
            <a:r>
              <a:rPr lang="en-US" dirty="0" smtClean="0">
                <a:latin typeface="Calibri" panose="020F0502020204030204" pitchFamily="34" charset="0"/>
                <a:cs typeface="Calibri" panose="020F0502020204030204" pitchFamily="34" charset="0"/>
              </a:rPr>
              <a:t>Community members engaged and trained in awareness raising and contact tracing</a:t>
            </a:r>
            <a:endParaRPr lang="en-US" dirty="0">
              <a:latin typeface="Calibri" panose="020F0502020204030204" pitchFamily="34" charset="0"/>
              <a:cs typeface="Calibri" panose="020F0502020204030204" pitchFamily="34" charset="0"/>
            </a:endParaRPr>
          </a:p>
          <a:p>
            <a:r>
              <a:rPr lang="en-US" b="1" dirty="0" smtClean="0">
                <a:latin typeface="Calibri" panose="020F0502020204030204" pitchFamily="34" charset="0"/>
                <a:cs typeface="Calibri" panose="020F0502020204030204" pitchFamily="34" charset="0"/>
              </a:rPr>
              <a:t>Outcome: </a:t>
            </a:r>
            <a:r>
              <a:rPr lang="en-US" dirty="0" smtClean="0">
                <a:latin typeface="Calibri" panose="020F0502020204030204" pitchFamily="34" charset="0"/>
                <a:cs typeface="Calibri" panose="020F0502020204030204" pitchFamily="34" charset="0"/>
              </a:rPr>
              <a:t>Community influencers are part of the response.  </a:t>
            </a:r>
            <a:r>
              <a:rPr lang="en-US" dirty="0">
                <a:latin typeface="Calibri" panose="020F0502020204030204" pitchFamily="34" charset="0"/>
                <a:cs typeface="Calibri" panose="020F0502020204030204" pitchFamily="34" charset="0"/>
              </a:rPr>
              <a:t>religious/traditional leaders, informal leaders i.e. traditional </a:t>
            </a:r>
            <a:r>
              <a:rPr lang="en-US" dirty="0" smtClean="0">
                <a:latin typeface="Calibri" panose="020F0502020204030204" pitchFamily="34" charset="0"/>
                <a:cs typeface="Calibri" panose="020F0502020204030204" pitchFamily="34" charset="0"/>
              </a:rPr>
              <a:t>healers.</a:t>
            </a:r>
          </a:p>
          <a:p>
            <a:pPr lvl="1"/>
            <a:r>
              <a:rPr lang="en-US" dirty="0" smtClean="0">
                <a:latin typeface="Calibri" panose="020F0502020204030204" pitchFamily="34" charset="0"/>
                <a:cs typeface="Calibri" panose="020F0502020204030204" pitchFamily="34" charset="0"/>
              </a:rPr>
              <a:t>More </a:t>
            </a:r>
            <a:r>
              <a:rPr lang="en-US" dirty="0" err="1" smtClean="0">
                <a:latin typeface="Calibri" panose="020F0502020204030204" pitchFamily="34" charset="0"/>
                <a:cs typeface="Calibri" panose="020F0502020204030204" pitchFamily="34" charset="0"/>
              </a:rPr>
              <a:t>decentralised</a:t>
            </a:r>
            <a:r>
              <a:rPr lang="en-US" dirty="0" smtClean="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localised</a:t>
            </a:r>
            <a:r>
              <a:rPr lang="en-US" dirty="0" smtClean="0">
                <a:latin typeface="Calibri" panose="020F0502020204030204" pitchFamily="34" charset="0"/>
                <a:cs typeface="Calibri" panose="020F0502020204030204" pitchFamily="34" charset="0"/>
              </a:rPr>
              <a:t> communications.</a:t>
            </a:r>
          </a:p>
          <a:p>
            <a:pPr lvl="1"/>
            <a:r>
              <a:rPr lang="en-US" dirty="0" smtClean="0">
                <a:latin typeface="Calibri" panose="020F0502020204030204" pitchFamily="34" charset="0"/>
                <a:cs typeface="Calibri" panose="020F0502020204030204" pitchFamily="34" charset="0"/>
              </a:rPr>
              <a:t>Mop-up campaigns in hotspots</a:t>
            </a:r>
          </a:p>
          <a:p>
            <a:endParaRPr lang="en-US"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5802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Example 1 : Attacks on social mobilizers in Guinea</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34670" y="1557651"/>
            <a:ext cx="9780382" cy="4979693"/>
          </a:xfrm>
        </p:spPr>
        <p:txBody>
          <a:bodyPr>
            <a:normAutofit/>
          </a:bodyPr>
          <a:lstStyle/>
          <a:p>
            <a:r>
              <a:rPr lang="en-US" b="1" dirty="0" smtClean="0">
                <a:latin typeface="Calibri" panose="020F0502020204030204" pitchFamily="34" charset="0"/>
                <a:cs typeface="Calibri" panose="020F0502020204030204" pitchFamily="34" charset="0"/>
              </a:rPr>
              <a:t>14 Feb 2015: 'Crowds </a:t>
            </a:r>
            <a:r>
              <a:rPr lang="en-US" b="1" dirty="0">
                <a:latin typeface="Calibri" panose="020F0502020204030204" pitchFamily="34" charset="0"/>
                <a:cs typeface="Calibri" panose="020F0502020204030204" pitchFamily="34" charset="0"/>
              </a:rPr>
              <a:t>attack Ebola facility, health workers in </a:t>
            </a:r>
            <a:r>
              <a:rPr lang="en-US" b="1" dirty="0" smtClean="0">
                <a:latin typeface="Calibri" panose="020F0502020204030204" pitchFamily="34" charset="0"/>
                <a:cs typeface="Calibri" panose="020F0502020204030204" pitchFamily="34" charset="0"/>
              </a:rPr>
              <a:t>Guinea'/Reuters</a:t>
            </a:r>
          </a:p>
          <a:p>
            <a:pPr lvl="1"/>
            <a:r>
              <a:rPr lang="en-US" dirty="0" smtClean="0">
                <a:latin typeface="Calibri" panose="020F0502020204030204" pitchFamily="34" charset="0"/>
                <a:cs typeface="Calibri" panose="020F0502020204030204" pitchFamily="34" charset="0"/>
              </a:rPr>
              <a:t>Crowds </a:t>
            </a:r>
            <a:r>
              <a:rPr lang="en-US" dirty="0">
                <a:latin typeface="Calibri" panose="020F0502020204030204" pitchFamily="34" charset="0"/>
                <a:cs typeface="Calibri" panose="020F0502020204030204" pitchFamily="34" charset="0"/>
              </a:rPr>
              <a:t>destroyed an Ebola facility and attacked health workers in central Guinea on rumors that the Red Cross was planning to disinfect a school, a government spokesman said on Saturday</a:t>
            </a:r>
            <a:r>
              <a:rPr lang="en-US" dirty="0" smtClean="0">
                <a:latin typeface="Calibri" panose="020F0502020204030204" pitchFamily="34" charset="0"/>
                <a:cs typeface="Calibri" panose="020F0502020204030204" pitchFamily="34" charset="0"/>
              </a:rPr>
              <a:t>.</a:t>
            </a:r>
          </a:p>
          <a:p>
            <a:r>
              <a:rPr lang="en-US" b="1" dirty="0" smtClean="0">
                <a:latin typeface="Calibri" panose="020F0502020204030204" pitchFamily="34" charset="0"/>
                <a:cs typeface="Calibri" panose="020F0502020204030204" pitchFamily="34" charset="0"/>
              </a:rPr>
              <a:t>19 Sept 2014: 'Deadly </a:t>
            </a:r>
            <a:r>
              <a:rPr lang="en-US" b="1" dirty="0">
                <a:latin typeface="Calibri" panose="020F0502020204030204" pitchFamily="34" charset="0"/>
                <a:cs typeface="Calibri" panose="020F0502020204030204" pitchFamily="34" charset="0"/>
              </a:rPr>
              <a:t>attack in Guinea on Ebola </a:t>
            </a:r>
            <a:r>
              <a:rPr lang="en-US" b="1" dirty="0" smtClean="0">
                <a:latin typeface="Calibri" panose="020F0502020204030204" pitchFamily="34" charset="0"/>
                <a:cs typeface="Calibri" panose="020F0502020204030204" pitchFamily="34" charset="0"/>
              </a:rPr>
              <a:t>team'/Aljazeera</a:t>
            </a:r>
            <a:endParaRPr lang="en-US" b="1" dirty="0">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rPr>
              <a:t>Eight bodies, including of three journalists, found in remote village following attack on team trying to educate locals.</a:t>
            </a:r>
          </a:p>
          <a:p>
            <a:pPr lvl="1"/>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03483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dirty="0">
                <a:latin typeface="Calibri" panose="020F0502020204030204" pitchFamily="34" charset="0"/>
                <a:cs typeface="Calibri" panose="020F0502020204030204" pitchFamily="34" charset="0"/>
              </a:rPr>
              <a:t>Objective</a:t>
            </a:r>
          </a:p>
        </p:txBody>
      </p:sp>
      <p:sp>
        <p:nvSpPr>
          <p:cNvPr id="3" name="Content Placeholder 2"/>
          <p:cNvSpPr>
            <a:spLocks noGrp="1"/>
          </p:cNvSpPr>
          <p:nvPr>
            <p:ph idx="1"/>
          </p:nvPr>
        </p:nvSpPr>
        <p:spPr>
          <a:xfrm>
            <a:off x="378348" y="1637043"/>
            <a:ext cx="9780382" cy="4900300"/>
          </a:xfrm>
        </p:spPr>
        <p:txBody>
          <a:bodyPr>
            <a:normAutofit/>
          </a:bodyPr>
          <a:lstStyle/>
          <a:p>
            <a:pPr marL="0" indent="0">
              <a:buNone/>
            </a:pPr>
            <a:r>
              <a:rPr lang="en-US" dirty="0" smtClean="0">
                <a:latin typeface="Calibri" panose="020F0502020204030204" pitchFamily="34" charset="0"/>
                <a:cs typeface="Calibri" panose="020F0502020204030204" pitchFamily="34" charset="0"/>
              </a:rPr>
              <a:t>At the end of this session, participants will be able to:</a:t>
            </a:r>
          </a:p>
          <a:p>
            <a:pPr marL="0" indent="0">
              <a:buNone/>
            </a:pPr>
            <a:endParaRPr lang="en-US" dirty="0" smtClean="0">
              <a:latin typeface="Calibri" panose="020F0502020204030204" pitchFamily="34" charset="0"/>
              <a:cs typeface="Calibri" panose="020F0502020204030204" pitchFamily="34" charset="0"/>
            </a:endParaRPr>
          </a:p>
          <a:p>
            <a:pPr marL="586719" indent="-586719">
              <a:buFont typeface="+mj-lt"/>
              <a:buAutoNum type="arabicPeriod"/>
            </a:pPr>
            <a:r>
              <a:rPr lang="en-US" dirty="0" smtClean="0">
                <a:solidFill>
                  <a:srgbClr val="002060"/>
                </a:solidFill>
                <a:latin typeface="Calibri" panose="020F0502020204030204" pitchFamily="34" charset="0"/>
                <a:cs typeface="Calibri" panose="020F0502020204030204" pitchFamily="34" charset="0"/>
              </a:rPr>
              <a:t>Describe</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basic </a:t>
            </a:r>
            <a:r>
              <a:rPr lang="en-US" dirty="0" smtClean="0">
                <a:latin typeface="Calibri" panose="020F0502020204030204" pitchFamily="34" charset="0"/>
                <a:cs typeface="Calibri" panose="020F0502020204030204" pitchFamily="34" charset="0"/>
              </a:rPr>
              <a:t>principles </a:t>
            </a:r>
            <a:r>
              <a:rPr lang="en-US" dirty="0">
                <a:latin typeface="Calibri" panose="020F0502020204030204" pitchFamily="34" charset="0"/>
                <a:cs typeface="Calibri" panose="020F0502020204030204" pitchFamily="34" charset="0"/>
              </a:rPr>
              <a:t>of </a:t>
            </a:r>
            <a:r>
              <a:rPr lang="en-US" dirty="0" smtClean="0">
                <a:latin typeface="Calibri" panose="020F0502020204030204" pitchFamily="34" charset="0"/>
                <a:cs typeface="Calibri" panose="020F0502020204030204" pitchFamily="34" charset="0"/>
              </a:rPr>
              <a:t>social mobilization and community engagement,</a:t>
            </a:r>
            <a:endParaRPr lang="en-US" dirty="0" smtClean="0">
              <a:solidFill>
                <a:srgbClr val="FF0000"/>
              </a:solidFill>
              <a:latin typeface="Calibri" panose="020F0502020204030204" pitchFamily="34" charset="0"/>
              <a:cs typeface="Calibri" panose="020F0502020204030204" pitchFamily="34" charset="0"/>
            </a:endParaRPr>
          </a:p>
          <a:p>
            <a:pPr marL="586719" indent="-586719">
              <a:buFont typeface="+mj-lt"/>
              <a:buAutoNum type="arabicPeriod"/>
            </a:pPr>
            <a:r>
              <a:rPr lang="en-US" dirty="0" smtClean="0">
                <a:solidFill>
                  <a:srgbClr val="FF0000"/>
                </a:solidFill>
                <a:latin typeface="Calibri" panose="020F0502020204030204" pitchFamily="34" charset="0"/>
                <a:cs typeface="Calibri" panose="020F0502020204030204" pitchFamily="34" charset="0"/>
              </a:rPr>
              <a:t>Describe how community engagement contributes to  stopping the spread of Ebola, and</a:t>
            </a:r>
            <a:endParaRPr lang="en-US" dirty="0">
              <a:solidFill>
                <a:srgbClr val="FF0000"/>
              </a:solidFill>
              <a:latin typeface="Calibri" panose="020F0502020204030204" pitchFamily="34" charset="0"/>
              <a:cs typeface="Calibri" panose="020F0502020204030204" pitchFamily="34" charset="0"/>
            </a:endParaRPr>
          </a:p>
          <a:p>
            <a:pPr marL="586719" indent="-586719">
              <a:buFont typeface="+mj-lt"/>
              <a:buAutoNum type="arabicPeriod"/>
            </a:pPr>
            <a:r>
              <a:rPr lang="en-US" dirty="0" smtClean="0">
                <a:latin typeface="Calibri" panose="020F0502020204030204" pitchFamily="34" charset="0"/>
                <a:cs typeface="Calibri" panose="020F0502020204030204" pitchFamily="34" charset="0"/>
              </a:rPr>
              <a:t>Identify the linkages between the different thematic areas of work with social mobilization and community engagement.</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51801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
            <a:ext cx="10693400" cy="1557649"/>
          </a:xfrm>
        </p:spPr>
        <p:txBody>
          <a:bodyPr>
            <a:normAutofit/>
          </a:bodyPr>
          <a:lstStyle/>
          <a:p>
            <a:pPr>
              <a:defRPr/>
            </a:pPr>
            <a:r>
              <a:rPr lang="en-GB" sz="3700" dirty="0">
                <a:latin typeface="Calibri" panose="020F0502020204030204" pitchFamily="34" charset="0"/>
                <a:cs typeface="Calibri" panose="020F0502020204030204" pitchFamily="34" charset="0"/>
              </a:rPr>
              <a:t>Example 2 : Working with the community on surveillance in </a:t>
            </a:r>
            <a:r>
              <a:rPr lang="en-GB" sz="3700" dirty="0" err="1">
                <a:latin typeface="Calibri" panose="020F0502020204030204" pitchFamily="34" charset="0"/>
                <a:cs typeface="Calibri" panose="020F0502020204030204" pitchFamily="34" charset="0"/>
              </a:rPr>
              <a:t>Daru</a:t>
            </a:r>
            <a:r>
              <a:rPr lang="en-GB" sz="3700" dirty="0">
                <a:latin typeface="Calibri" panose="020F0502020204030204" pitchFamily="34" charset="0"/>
                <a:cs typeface="Calibri" panose="020F0502020204030204" pitchFamily="34" charset="0"/>
              </a:rPr>
              <a:t>, Sierra Leone, </a:t>
            </a:r>
            <a:r>
              <a:rPr lang="en-US" sz="3700" dirty="0">
                <a:latin typeface="Calibri" panose="020F0502020204030204" pitchFamily="34" charset="0"/>
                <a:cs typeface="Calibri" panose="020F0502020204030204" pitchFamily="34" charset="0"/>
              </a:rPr>
              <a:t>May-June 2014.</a:t>
            </a:r>
            <a:endParaRPr lang="en-GB" sz="3700" dirty="0">
              <a:latin typeface="Calibri" panose="020F0502020204030204" pitchFamily="34" charset="0"/>
              <a:cs typeface="Calibri" panose="020F0502020204030204" pitchFamily="34" charset="0"/>
            </a:endParaRPr>
          </a:p>
        </p:txBody>
      </p:sp>
      <p:pic>
        <p:nvPicPr>
          <p:cNvPr id="30723" name="Picture 4" descr="\\WIMS\HQ\GVA11\Home\sengam\Desktop\IMG_0858.JPG"/>
          <p:cNvPicPr>
            <a:picLocks noGrp="1" noChangeAspect="1" noChangeArrowheads="1"/>
          </p:cNvPicPr>
          <p:nvPr>
            <p:ph idx="1"/>
          </p:nvPr>
        </p:nvPicPr>
        <p:blipFill>
          <a:blip r:embed="rId3" cstate="print">
            <a:extLst>
              <a:ext uri="{BEBA8EAE-BF5A-486C-A8C5-ECC9F3942E4B}">
                <a14:imgProps xmlns:a14="http://schemas.microsoft.com/office/drawing/2010/main">
                  <a14:imgLayer r:embed="rId4">
                    <a14:imgEffect>
                      <a14:colorTemperature colorTemp="4875"/>
                    </a14:imgEffect>
                    <a14:imgEffect>
                      <a14:saturation sat="130000"/>
                    </a14:imgEffect>
                  </a14:imgLayer>
                </a14:imgProps>
              </a:ext>
            </a:extLst>
          </a:blip>
          <a:srcRect/>
          <a:stretch>
            <a:fillRect/>
          </a:stretch>
        </p:blipFill>
        <p:spPr>
          <a:xfrm>
            <a:off x="125720" y="1637043"/>
            <a:ext cx="4757491" cy="3363697"/>
          </a:xfrm>
        </p:spPr>
      </p:pic>
      <p:sp>
        <p:nvSpPr>
          <p:cNvPr id="5" name="TextBox 4"/>
          <p:cNvSpPr txBox="1"/>
          <p:nvPr/>
        </p:nvSpPr>
        <p:spPr>
          <a:xfrm>
            <a:off x="1949612" y="5042255"/>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Photos: WHO /Mikiko Senga</a:t>
            </a:r>
          </a:p>
        </p:txBody>
      </p:sp>
      <p:pic>
        <p:nvPicPr>
          <p:cNvPr id="6" name="Picture 2" descr="F:\msenga\Documents\Photos\Travel\2014 Sierra Leone\1st deployment\IMG_0869.JPG"/>
          <p:cNvPicPr>
            <a:picLocks noChangeAspect="1" noChangeArrowheads="1"/>
          </p:cNvPicPr>
          <p:nvPr/>
        </p:nvPicPr>
        <p:blipFill>
          <a:blip r:embed="rId5" cstate="print"/>
          <a:srcRect/>
          <a:stretch>
            <a:fillRect/>
          </a:stretch>
        </p:blipFill>
        <p:spPr>
          <a:xfrm>
            <a:off x="138081" y="5081371"/>
            <a:ext cx="3271804" cy="2313269"/>
          </a:xfrm>
          <a:prstGeom prst="rect">
            <a:avLst/>
          </a:prstGeom>
        </p:spPr>
      </p:pic>
      <p:sp>
        <p:nvSpPr>
          <p:cNvPr id="4" name="TextBox 3"/>
          <p:cNvSpPr txBox="1"/>
          <p:nvPr/>
        </p:nvSpPr>
        <p:spPr>
          <a:xfrm>
            <a:off x="5069634" y="1683964"/>
            <a:ext cx="5389399" cy="2690648"/>
          </a:xfrm>
          <a:prstGeom prst="rect">
            <a:avLst/>
          </a:prstGeom>
          <a:noFill/>
        </p:spPr>
        <p:txBody>
          <a:bodyPr wrap="square" lIns="104306" tIns="52153" rIns="104306" bIns="52153" rtlCol="0">
            <a:spAutoFit/>
          </a:bodyPr>
          <a:lstStyle/>
          <a:p>
            <a:pPr marL="325955" indent="-325955">
              <a:buFont typeface="Arial" panose="020B0604020202020204" pitchFamily="34" charset="0"/>
              <a:buChar char="•"/>
            </a:pPr>
            <a:r>
              <a:rPr lang="en-GB" sz="2800" b="0" dirty="0">
                <a:solidFill>
                  <a:srgbClr val="002060"/>
                </a:solidFill>
                <a:latin typeface="Calibri" panose="020F0502020204030204" pitchFamily="34" charset="0"/>
                <a:cs typeface="Calibri" panose="020F0502020204030204" pitchFamily="34" charset="0"/>
              </a:rPr>
              <a:t>Heavily affected area</a:t>
            </a:r>
          </a:p>
          <a:p>
            <a:pPr marL="325955" indent="-325955">
              <a:buFont typeface="Arial" panose="020B0604020202020204" pitchFamily="34" charset="0"/>
              <a:buChar char="•"/>
            </a:pPr>
            <a:r>
              <a:rPr lang="en-GB" sz="2800" b="0" dirty="0">
                <a:solidFill>
                  <a:srgbClr val="002060"/>
                </a:solidFill>
                <a:latin typeface="Calibri" panose="020F0502020204030204" pitchFamily="34" charset="0"/>
                <a:cs typeface="Calibri" panose="020F0502020204030204" pitchFamily="34" charset="0"/>
              </a:rPr>
              <a:t>Community health workers empowered</a:t>
            </a:r>
          </a:p>
          <a:p>
            <a:pPr marL="325955" indent="-325955">
              <a:buFont typeface="Arial" panose="020B0604020202020204" pitchFamily="34" charset="0"/>
              <a:buChar char="•"/>
            </a:pPr>
            <a:r>
              <a:rPr lang="en-GB" sz="2800" b="0" dirty="0">
                <a:solidFill>
                  <a:srgbClr val="002060"/>
                </a:solidFill>
                <a:latin typeface="Calibri" panose="020F0502020204030204" pitchFamily="34" charset="0"/>
                <a:cs typeface="Calibri" panose="020F0502020204030204" pitchFamily="34" charset="0"/>
              </a:rPr>
              <a:t>Strong political support</a:t>
            </a:r>
          </a:p>
          <a:p>
            <a:pPr marL="325955" indent="-325955">
              <a:buFont typeface="Arial" panose="020B0604020202020204" pitchFamily="34" charset="0"/>
              <a:buChar char="•"/>
            </a:pPr>
            <a:r>
              <a:rPr lang="en-GB" sz="2800" b="0" dirty="0">
                <a:solidFill>
                  <a:srgbClr val="002060"/>
                </a:solidFill>
                <a:latin typeface="Calibri" panose="020F0502020204030204" pitchFamily="34" charset="0"/>
                <a:cs typeface="Calibri" panose="020F0502020204030204" pitchFamily="34" charset="0"/>
              </a:rPr>
              <a:t>Community involved and engaged</a:t>
            </a:r>
          </a:p>
        </p:txBody>
      </p:sp>
    </p:spTree>
    <p:extLst>
      <p:ext uri="{BB962C8B-B14F-4D97-AF65-F5344CB8AC3E}">
        <p14:creationId xmlns:p14="http://schemas.microsoft.com/office/powerpoint/2010/main" val="28521503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B050"/>
                </a:solidFill>
                <a:latin typeface="Calibri" panose="020F0502020204030204" pitchFamily="34" charset="0"/>
                <a:cs typeface="Calibri" panose="020F0502020204030204" pitchFamily="34" charset="0"/>
              </a:rPr>
              <a:t>Buzz session – 3 minutes</a:t>
            </a:r>
            <a:endParaRPr lang="en-GB" dirty="0">
              <a:solidFill>
                <a:srgbClr val="00B05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62557" y="1716436"/>
            <a:ext cx="9624060" cy="1746627"/>
          </a:xfrm>
        </p:spPr>
        <p:txBody>
          <a:bodyPr>
            <a:normAutofit/>
          </a:bodyPr>
          <a:lstStyle/>
          <a:p>
            <a:r>
              <a:rPr lang="en-US" altLang="en-US" dirty="0" smtClean="0">
                <a:latin typeface="Calibri" panose="020F0502020204030204" pitchFamily="34" charset="0"/>
                <a:cs typeface="Calibri" panose="020F0502020204030204" pitchFamily="34" charset="0"/>
              </a:rPr>
              <a:t>Discuss with your neighbor </a:t>
            </a:r>
            <a:r>
              <a:rPr lang="en-US" dirty="0">
                <a:latin typeface="Calibri" panose="020F0502020204030204" pitchFamily="34" charset="0"/>
                <a:cs typeface="Calibri" panose="020F0502020204030204" pitchFamily="34" charset="0"/>
              </a:rPr>
              <a:t>how your </a:t>
            </a:r>
            <a:r>
              <a:rPr lang="en-US" dirty="0" smtClean="0">
                <a:latin typeface="Calibri" panose="020F0502020204030204" pitchFamily="34" charset="0"/>
                <a:cs typeface="Calibri" panose="020F0502020204030204" pitchFamily="34" charset="0"/>
              </a:rPr>
              <a:t>work </a:t>
            </a:r>
            <a:r>
              <a:rPr lang="en-US" dirty="0">
                <a:latin typeface="Calibri" panose="020F0502020204030204" pitchFamily="34" charset="0"/>
                <a:cs typeface="Calibri" panose="020F0502020204030204" pitchFamily="34" charset="0"/>
              </a:rPr>
              <a:t>relates with social mobilization and community engagement</a:t>
            </a:r>
            <a:endParaRPr lang="en-US" altLang="en-US" dirty="0">
              <a:latin typeface="Calibri" panose="020F0502020204030204" pitchFamily="34" charset="0"/>
              <a:cs typeface="Calibri" panose="020F0502020204030204" pitchFamily="34" charset="0"/>
            </a:endParaRPr>
          </a:p>
        </p:txBody>
      </p:sp>
      <p:sp>
        <p:nvSpPr>
          <p:cNvPr id="6" name="TextBox 5"/>
          <p:cNvSpPr txBox="1"/>
          <p:nvPr/>
        </p:nvSpPr>
        <p:spPr>
          <a:xfrm>
            <a:off x="6273004" y="6210882"/>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WHO /Aphaluck Bhatiasevi</a:t>
            </a:r>
          </a:p>
        </p:txBody>
      </p:sp>
      <p:pic>
        <p:nvPicPr>
          <p:cNvPr id="5123" name="Picture 3" descr="F:\Photos\Liberia\Ebola_Liberia_Sept_Oct14\Margibi 161014\20141016\P100038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1890" y="2994162"/>
            <a:ext cx="4907524" cy="3470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6948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6768" y="1557652"/>
            <a:ext cx="9626119" cy="4931153"/>
          </a:xfrm>
        </p:spPr>
        <p:txBody>
          <a:bodyPr>
            <a:noAutofit/>
          </a:bodyPr>
          <a:lstStyle/>
          <a:p>
            <a:pPr marL="0" indent="0">
              <a:buNone/>
            </a:pPr>
            <a:r>
              <a:rPr lang="en-US" sz="3100" dirty="0">
                <a:solidFill>
                  <a:srgbClr val="FF0000"/>
                </a:solidFill>
                <a:latin typeface="Calibri" panose="020F0502020204030204" pitchFamily="34" charset="0"/>
                <a:cs typeface="Calibri" panose="020F0502020204030204" pitchFamily="34" charset="0"/>
              </a:rPr>
              <a:t>Daily reporting</a:t>
            </a:r>
            <a:r>
              <a:rPr lang="en-US" sz="3100" dirty="0">
                <a:latin typeface="Calibri" panose="020F0502020204030204" pitchFamily="34" charset="0"/>
                <a:cs typeface="Calibri" panose="020F0502020204030204" pitchFamily="34" charset="0"/>
              </a:rPr>
              <a:t> </a:t>
            </a:r>
          </a:p>
          <a:p>
            <a:r>
              <a:rPr lang="en-US" sz="3100" dirty="0">
                <a:latin typeface="Calibri" panose="020F0502020204030204" pitchFamily="34" charset="0"/>
                <a:cs typeface="Calibri" panose="020F0502020204030204" pitchFamily="34" charset="0"/>
              </a:rPr>
              <a:t>Self reporting: </a:t>
            </a:r>
            <a:r>
              <a:rPr lang="en-US" sz="2700" dirty="0">
                <a:solidFill>
                  <a:srgbClr val="002060"/>
                </a:solidFill>
                <a:latin typeface="Calibri" panose="020F0502020204030204" pitchFamily="34" charset="0"/>
                <a:cs typeface="Calibri" panose="020F0502020204030204" pitchFamily="34" charset="0"/>
              </a:rPr>
              <a:t>U-report / Rapid Pro</a:t>
            </a:r>
          </a:p>
          <a:p>
            <a:pPr lvl="1"/>
            <a:r>
              <a:rPr lang="en-US" dirty="0" smtClean="0">
                <a:latin typeface="Calibri" panose="020F0502020204030204" pitchFamily="34" charset="0"/>
                <a:cs typeface="Calibri" panose="020F0502020204030204" pitchFamily="34" charset="0"/>
              </a:rPr>
              <a:t>Did </a:t>
            </a:r>
            <a:r>
              <a:rPr lang="en-US" dirty="0">
                <a:latin typeface="Calibri" panose="020F0502020204030204" pitchFamily="34" charset="0"/>
                <a:cs typeface="Calibri" panose="020F0502020204030204" pitchFamily="34" charset="0"/>
              </a:rPr>
              <a:t>you see any Community Meetings about Ebola today</a:t>
            </a:r>
            <a:r>
              <a:rPr lang="en-US" dirty="0" smtClean="0">
                <a:latin typeface="Calibri" panose="020F0502020204030204" pitchFamily="34" charset="0"/>
                <a:cs typeface="Calibri" panose="020F0502020204030204" pitchFamily="34" charset="0"/>
              </a:rPr>
              <a:t>?</a:t>
            </a:r>
          </a:p>
          <a:p>
            <a:pPr lvl="1"/>
            <a:r>
              <a:rPr lang="en-US" dirty="0" smtClean="0">
                <a:latin typeface="Calibri" panose="020F0502020204030204" pitchFamily="34" charset="0"/>
                <a:cs typeface="Calibri" panose="020F0502020204030204" pitchFamily="34" charset="0"/>
              </a:rPr>
              <a:t>Have </a:t>
            </a:r>
            <a:r>
              <a:rPr lang="en-US" dirty="0">
                <a:latin typeface="Calibri" panose="020F0502020204030204" pitchFamily="34" charset="0"/>
                <a:cs typeface="Calibri" panose="020F0502020204030204" pitchFamily="34" charset="0"/>
              </a:rPr>
              <a:t>you seen any </a:t>
            </a:r>
            <a:r>
              <a:rPr lang="en-US" dirty="0" smtClean="0">
                <a:latin typeface="Calibri" panose="020F0502020204030204" pitchFamily="34" charset="0"/>
                <a:cs typeface="Calibri" panose="020F0502020204030204" pitchFamily="34" charset="0"/>
              </a:rPr>
              <a:t>house to house </a:t>
            </a:r>
            <a:r>
              <a:rPr lang="en-US" dirty="0">
                <a:latin typeface="Calibri" panose="020F0502020204030204" pitchFamily="34" charset="0"/>
                <a:cs typeface="Calibri" panose="020F0502020204030204" pitchFamily="34" charset="0"/>
              </a:rPr>
              <a:t>visits being conducted today? </a:t>
            </a:r>
            <a:endParaRPr lang="en-US" dirty="0" smtClean="0">
              <a:latin typeface="Calibri" panose="020F0502020204030204" pitchFamily="34" charset="0"/>
              <a:cs typeface="Calibri" panose="020F0502020204030204" pitchFamily="34" charset="0"/>
            </a:endParaRPr>
          </a:p>
          <a:p>
            <a:pPr lvl="1"/>
            <a:r>
              <a:rPr lang="en-US" dirty="0" smtClean="0">
                <a:latin typeface="Calibri" panose="020F0502020204030204" pitchFamily="34" charset="0"/>
                <a:cs typeface="Calibri" panose="020F0502020204030204" pitchFamily="34" charset="0"/>
              </a:rPr>
              <a:t>Did </a:t>
            </a:r>
            <a:r>
              <a:rPr lang="en-US" dirty="0">
                <a:latin typeface="Calibri" panose="020F0502020204030204" pitchFamily="34" charset="0"/>
                <a:cs typeface="Calibri" panose="020F0502020204030204" pitchFamily="34" charset="0"/>
              </a:rPr>
              <a:t>any contact tracers or burial team report experiencing resistance today</a:t>
            </a:r>
            <a:r>
              <a:rPr lang="en-US" dirty="0" smtClean="0">
                <a:latin typeface="Calibri" panose="020F0502020204030204" pitchFamily="34" charset="0"/>
                <a:cs typeface="Calibri" panose="020F0502020204030204" pitchFamily="34" charset="0"/>
              </a:rPr>
              <a:t>?</a:t>
            </a:r>
          </a:p>
          <a:p>
            <a:pPr lvl="1"/>
            <a:r>
              <a:rPr lang="en-US" dirty="0" smtClean="0">
                <a:latin typeface="Calibri" panose="020F0502020204030204" pitchFamily="34" charset="0"/>
                <a:cs typeface="Calibri" panose="020F0502020204030204" pitchFamily="34" charset="0"/>
              </a:rPr>
              <a:t>Have </a:t>
            </a:r>
            <a:r>
              <a:rPr lang="en-US" dirty="0">
                <a:latin typeface="Calibri" panose="020F0502020204030204" pitchFamily="34" charset="0"/>
                <a:cs typeface="Calibri" panose="020F0502020204030204" pitchFamily="34" charset="0"/>
              </a:rPr>
              <a:t>you heard of any secret burials this week? </a:t>
            </a:r>
          </a:p>
          <a:p>
            <a:pPr lvl="1"/>
            <a:r>
              <a:rPr lang="en-US" dirty="0" smtClean="0">
                <a:latin typeface="Calibri" panose="020F0502020204030204" pitchFamily="34" charset="0"/>
                <a:cs typeface="Calibri" panose="020F0502020204030204" pitchFamily="34" charset="0"/>
              </a:rPr>
              <a:t>Have </a:t>
            </a:r>
            <a:r>
              <a:rPr lang="en-US" dirty="0">
                <a:latin typeface="Calibri" panose="020F0502020204030204" pitchFamily="34" charset="0"/>
                <a:cs typeface="Calibri" panose="020F0502020204030204" pitchFamily="34" charset="0"/>
              </a:rPr>
              <a:t>you heard of any exhuming of bodies this week? </a:t>
            </a:r>
            <a:endParaRPr lang="en-US" dirty="0" smtClean="0">
              <a:latin typeface="Calibri" panose="020F0502020204030204" pitchFamily="34" charset="0"/>
              <a:cs typeface="Calibri" panose="020F0502020204030204" pitchFamily="34" charset="0"/>
            </a:endParaRPr>
          </a:p>
        </p:txBody>
      </p:sp>
      <p:sp>
        <p:nvSpPr>
          <p:cNvPr id="4" name="Title 3"/>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Monitoring at</a:t>
            </a:r>
            <a:r>
              <a:rPr lang="en-GB" dirty="0" smtClean="0">
                <a:solidFill>
                  <a:srgbClr val="002060"/>
                </a:solidFill>
                <a:latin typeface="Calibri" panose="020F0502020204030204" pitchFamily="34" charset="0"/>
                <a:cs typeface="Calibri" panose="020F0502020204030204" pitchFamily="34" charset="0"/>
              </a:rPr>
              <a:t> community &amp; national </a:t>
            </a:r>
            <a:r>
              <a:rPr lang="en-GB" dirty="0" smtClean="0">
                <a:latin typeface="Calibri" panose="020F0502020204030204" pitchFamily="34" charset="0"/>
                <a:cs typeface="Calibri" panose="020F0502020204030204" pitchFamily="34" charset="0"/>
              </a:rPr>
              <a:t>levels</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16483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670" y="288602"/>
            <a:ext cx="9624060" cy="887595"/>
          </a:xfrm>
        </p:spPr>
        <p:txBody>
          <a:bodyPr>
            <a:noAutofit/>
          </a:bodyPr>
          <a:lstStyle/>
          <a:p>
            <a:r>
              <a:rPr lang="en-US" dirty="0" smtClean="0">
                <a:latin typeface="Calibri" panose="020F0502020204030204" pitchFamily="34" charset="0"/>
                <a:cs typeface="Calibri" panose="020F0502020204030204" pitchFamily="34" charset="0"/>
              </a:rPr>
              <a:t>Monitoring at community and national levels</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66048" y="1548812"/>
            <a:ext cx="9626119" cy="4772369"/>
          </a:xfrm>
        </p:spPr>
        <p:txBody>
          <a:bodyPr>
            <a:noAutofit/>
          </a:bodyPr>
          <a:lstStyle/>
          <a:p>
            <a:pPr marL="0" indent="0">
              <a:buNone/>
            </a:pPr>
            <a:r>
              <a:rPr lang="en-US" dirty="0" smtClean="0">
                <a:solidFill>
                  <a:srgbClr val="FF0000"/>
                </a:solidFill>
                <a:latin typeface="Calibri" panose="020F0502020204030204" pitchFamily="34" charset="0"/>
                <a:cs typeface="Calibri" panose="020F0502020204030204" pitchFamily="34" charset="0"/>
              </a:rPr>
              <a:t>Weekly reporting</a:t>
            </a:r>
            <a:endParaRPr lang="en-US" dirty="0">
              <a:solidFill>
                <a:srgbClr val="FF0000"/>
              </a:solidFill>
              <a:latin typeface="Calibri" panose="020F0502020204030204" pitchFamily="34" charset="0"/>
              <a:cs typeface="Calibri" panose="020F0502020204030204" pitchFamily="34" charset="0"/>
            </a:endParaRPr>
          </a:p>
          <a:p>
            <a:pPr lvl="1"/>
            <a:r>
              <a:rPr lang="en-US" sz="2800" dirty="0">
                <a:latin typeface="Calibri" panose="020F0502020204030204" pitchFamily="34" charset="0"/>
                <a:cs typeface="Calibri" panose="020F0502020204030204" pitchFamily="34" charset="0"/>
              </a:rPr>
              <a:t>Have you heard a rumor today relating to Ebola</a:t>
            </a:r>
          </a:p>
          <a:p>
            <a:pPr lvl="1"/>
            <a:r>
              <a:rPr lang="en-US" sz="2800" dirty="0">
                <a:latin typeface="Calibri" panose="020F0502020204030204" pitchFamily="34" charset="0"/>
                <a:cs typeface="Calibri" panose="020F0502020204030204" pitchFamily="34" charset="0"/>
              </a:rPr>
              <a:t>Did you hear any Ebola messaging delivered by religious leader at the Mosque on Friday? </a:t>
            </a:r>
          </a:p>
          <a:p>
            <a:pPr lvl="1"/>
            <a:r>
              <a:rPr lang="en-US" sz="2800" dirty="0">
                <a:latin typeface="Calibri" panose="020F0502020204030204" pitchFamily="34" charset="0"/>
                <a:cs typeface="Calibri" panose="020F0502020204030204" pitchFamily="34" charset="0"/>
              </a:rPr>
              <a:t>Did you hear any Ebola messaging delivered by religious leader at the Church on Sunday? </a:t>
            </a:r>
          </a:p>
          <a:p>
            <a:pPr lvl="1"/>
            <a:r>
              <a:rPr lang="en-US" sz="2800" dirty="0">
                <a:latin typeface="Calibri" panose="020F0502020204030204" pitchFamily="34" charset="0"/>
                <a:cs typeface="Calibri" panose="020F0502020204030204" pitchFamily="34" charset="0"/>
              </a:rPr>
              <a:t>Was the paramount chief contacted by any </a:t>
            </a:r>
            <a:r>
              <a:rPr lang="en-US" sz="2800" dirty="0" err="1">
                <a:latin typeface="Calibri" panose="020F0502020204030204" pitchFamily="34" charset="0"/>
                <a:cs typeface="Calibri" panose="020F0502020204030204" pitchFamily="34" charset="0"/>
              </a:rPr>
              <a:t>soc</a:t>
            </a:r>
            <a:r>
              <a:rPr lang="en-US" sz="2800" dirty="0">
                <a:latin typeface="Calibri" panose="020F0502020204030204" pitchFamily="34" charset="0"/>
                <a:cs typeface="Calibri" panose="020F0502020204030204" pitchFamily="34" charset="0"/>
              </a:rPr>
              <a:t> mob partners this week?</a:t>
            </a: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31405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207984"/>
            <a:ext cx="10693400" cy="1504314"/>
          </a:xfrm>
        </p:spPr>
        <p:txBody>
          <a:bodyPr>
            <a:normAutofit fontScale="90000"/>
          </a:bodyPr>
          <a:lstStyle/>
          <a:p>
            <a:r>
              <a:rPr lang="en-US" dirty="0" smtClean="0">
                <a:latin typeface="Calibri" panose="020F0502020204030204" pitchFamily="34" charset="0"/>
                <a:cs typeface="Calibri" panose="020F0502020204030204" pitchFamily="34" charset="0"/>
              </a:rPr>
              <a:t>National level: Contact </a:t>
            </a:r>
            <a:r>
              <a:rPr lang="en-US" dirty="0">
                <a:latin typeface="Calibri" panose="020F0502020204030204" pitchFamily="34" charset="0"/>
                <a:cs typeface="Calibri" panose="020F0502020204030204" pitchFamily="34" charset="0"/>
              </a:rPr>
              <a:t>tracers or burial team report experiencing resistance </a:t>
            </a:r>
            <a:r>
              <a:rPr lang="en-US" dirty="0" smtClean="0">
                <a:latin typeface="Calibri" panose="020F0502020204030204" pitchFamily="34" charset="0"/>
                <a:cs typeface="Calibri" panose="020F0502020204030204" pitchFamily="34" charset="0"/>
              </a:rPr>
              <a:t>in a day</a:t>
            </a:r>
            <a:r>
              <a:rPr lang="en-US" dirty="0">
                <a:latin typeface="Calibri" panose="020F0502020204030204" pitchFamily="34" charset="0"/>
                <a:cs typeface="Calibri" panose="020F0502020204030204" pitchFamily="34" charset="0"/>
              </a:rPr>
              <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72143949"/>
              </p:ext>
            </p:extLst>
          </p:nvPr>
        </p:nvGraphicFramePr>
        <p:xfrm>
          <a:off x="135481" y="1637044"/>
          <a:ext cx="4983783" cy="873315"/>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p:cNvGrpSpPr>
            <a:grpSpLocks noChangeAspect="1"/>
          </p:cNvGrpSpPr>
          <p:nvPr/>
        </p:nvGrpSpPr>
        <p:grpSpPr>
          <a:xfrm>
            <a:off x="683849" y="2863571"/>
            <a:ext cx="3705091" cy="3298826"/>
            <a:chOff x="1473206" y="1000125"/>
            <a:chExt cx="5882937" cy="5848350"/>
          </a:xfrm>
        </p:grpSpPr>
        <p:pic>
          <p:nvPicPr>
            <p:cNvPr id="9" name="Picture 8" descr="Map635574729752338977.emf"/>
            <p:cNvPicPr>
              <a:picLocks noChangeArrowheads="1"/>
            </p:cNvPicPr>
            <p:nvPr/>
          </p:nvPicPr>
          <p:blipFill>
            <a:blip r:embed="rId4"/>
            <a:srcRect l="22973" r="23619"/>
            <a:stretch>
              <a:fillRect/>
            </a:stretch>
          </p:blipFill>
          <p:spPr bwMode="auto">
            <a:xfrm>
              <a:off x="1719618" y="1000915"/>
              <a:ext cx="5636525" cy="5838825"/>
            </a:xfrm>
            <a:prstGeom prst="rect">
              <a:avLst/>
            </a:prstGeom>
            <a:noFill/>
            <a:ln w="0">
              <a:miter lim="800000"/>
              <a:headEnd/>
              <a:tailEnd/>
            </a:ln>
          </p:spPr>
        </p:pic>
        <p:sp>
          <p:nvSpPr>
            <p:cNvPr id="10" name="AutoShape 62"/>
            <p:cNvSpPr>
              <a:spLocks noChangeAspect="1" noChangeArrowheads="1" noTextEdit="1"/>
            </p:cNvSpPr>
            <p:nvPr/>
          </p:nvSpPr>
          <p:spPr bwMode="auto">
            <a:xfrm>
              <a:off x="1473206" y="1000132"/>
              <a:ext cx="245459" cy="2436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1" name="Freeform 64"/>
            <p:cNvSpPr>
              <a:spLocks/>
            </p:cNvSpPr>
            <p:nvPr/>
          </p:nvSpPr>
          <p:spPr bwMode="auto">
            <a:xfrm>
              <a:off x="5834063" y="3852863"/>
              <a:ext cx="1436688" cy="1738313"/>
            </a:xfrm>
            <a:custGeom>
              <a:avLst/>
              <a:gdLst/>
              <a:ahLst/>
              <a:cxnLst>
                <a:cxn ang="0">
                  <a:pos x="247" y="1015"/>
                </a:cxn>
                <a:cxn ang="0">
                  <a:pos x="173" y="1009"/>
                </a:cxn>
                <a:cxn ang="0">
                  <a:pos x="143" y="946"/>
                </a:cxn>
                <a:cxn ang="0">
                  <a:pos x="150" y="868"/>
                </a:cxn>
                <a:cxn ang="0">
                  <a:pos x="71" y="811"/>
                </a:cxn>
                <a:cxn ang="0">
                  <a:pos x="11" y="699"/>
                </a:cxn>
                <a:cxn ang="0">
                  <a:pos x="212" y="314"/>
                </a:cxn>
                <a:cxn ang="0">
                  <a:pos x="168" y="267"/>
                </a:cxn>
                <a:cxn ang="0">
                  <a:pos x="110" y="275"/>
                </a:cxn>
                <a:cxn ang="0">
                  <a:pos x="117" y="110"/>
                </a:cxn>
                <a:cxn ang="0">
                  <a:pos x="252" y="94"/>
                </a:cxn>
                <a:cxn ang="0">
                  <a:pos x="477" y="73"/>
                </a:cxn>
                <a:cxn ang="0">
                  <a:pos x="491" y="104"/>
                </a:cxn>
                <a:cxn ang="0">
                  <a:pos x="491" y="138"/>
                </a:cxn>
                <a:cxn ang="0">
                  <a:pos x="473" y="153"/>
                </a:cxn>
                <a:cxn ang="0">
                  <a:pos x="443" y="172"/>
                </a:cxn>
                <a:cxn ang="0">
                  <a:pos x="431" y="213"/>
                </a:cxn>
                <a:cxn ang="0">
                  <a:pos x="419" y="269"/>
                </a:cxn>
                <a:cxn ang="0">
                  <a:pos x="437" y="275"/>
                </a:cxn>
                <a:cxn ang="0">
                  <a:pos x="448" y="234"/>
                </a:cxn>
                <a:cxn ang="0">
                  <a:pos x="480" y="194"/>
                </a:cxn>
                <a:cxn ang="0">
                  <a:pos x="554" y="204"/>
                </a:cxn>
                <a:cxn ang="0">
                  <a:pos x="574" y="233"/>
                </a:cxn>
                <a:cxn ang="0">
                  <a:pos x="603" y="234"/>
                </a:cxn>
                <a:cxn ang="0">
                  <a:pos x="674" y="177"/>
                </a:cxn>
                <a:cxn ang="0">
                  <a:pos x="702" y="137"/>
                </a:cxn>
                <a:cxn ang="0">
                  <a:pos x="724" y="119"/>
                </a:cxn>
                <a:cxn ang="0">
                  <a:pos x="756" y="74"/>
                </a:cxn>
                <a:cxn ang="0">
                  <a:pos x="782" y="32"/>
                </a:cxn>
                <a:cxn ang="0">
                  <a:pos x="806" y="19"/>
                </a:cxn>
                <a:cxn ang="0">
                  <a:pos x="835" y="8"/>
                </a:cxn>
                <a:cxn ang="0">
                  <a:pos x="863" y="4"/>
                </a:cxn>
                <a:cxn ang="0">
                  <a:pos x="905" y="44"/>
                </a:cxn>
                <a:cxn ang="0">
                  <a:pos x="900" y="169"/>
                </a:cxn>
                <a:cxn ang="0">
                  <a:pos x="882" y="194"/>
                </a:cxn>
                <a:cxn ang="0">
                  <a:pos x="872" y="295"/>
                </a:cxn>
                <a:cxn ang="0">
                  <a:pos x="886" y="338"/>
                </a:cxn>
                <a:cxn ang="0">
                  <a:pos x="846" y="411"/>
                </a:cxn>
                <a:cxn ang="0">
                  <a:pos x="815" y="431"/>
                </a:cxn>
                <a:cxn ang="0">
                  <a:pos x="799" y="428"/>
                </a:cxn>
                <a:cxn ang="0">
                  <a:pos x="761" y="440"/>
                </a:cxn>
                <a:cxn ang="0">
                  <a:pos x="717" y="428"/>
                </a:cxn>
                <a:cxn ang="0">
                  <a:pos x="661" y="434"/>
                </a:cxn>
                <a:cxn ang="0">
                  <a:pos x="587" y="540"/>
                </a:cxn>
                <a:cxn ang="0">
                  <a:pos x="558" y="558"/>
                </a:cxn>
                <a:cxn ang="0">
                  <a:pos x="546" y="676"/>
                </a:cxn>
                <a:cxn ang="0">
                  <a:pos x="518" y="883"/>
                </a:cxn>
                <a:cxn ang="0">
                  <a:pos x="488" y="892"/>
                </a:cxn>
                <a:cxn ang="0">
                  <a:pos x="454" y="916"/>
                </a:cxn>
                <a:cxn ang="0">
                  <a:pos x="419" y="960"/>
                </a:cxn>
                <a:cxn ang="0">
                  <a:pos x="405" y="984"/>
                </a:cxn>
                <a:cxn ang="0">
                  <a:pos x="366" y="1028"/>
                </a:cxn>
                <a:cxn ang="0">
                  <a:pos x="342" y="1058"/>
                </a:cxn>
                <a:cxn ang="0">
                  <a:pos x="334" y="1092"/>
                </a:cxn>
              </a:cxnLst>
              <a:rect l="0" t="0" r="r" b="b"/>
              <a:pathLst>
                <a:path w="905" h="1095">
                  <a:moveTo>
                    <a:pt x="313" y="1095"/>
                  </a:moveTo>
                  <a:lnTo>
                    <a:pt x="308" y="1091"/>
                  </a:lnTo>
                  <a:lnTo>
                    <a:pt x="247" y="1015"/>
                  </a:lnTo>
                  <a:lnTo>
                    <a:pt x="228" y="1000"/>
                  </a:lnTo>
                  <a:lnTo>
                    <a:pt x="205" y="1008"/>
                  </a:lnTo>
                  <a:lnTo>
                    <a:pt x="173" y="1009"/>
                  </a:lnTo>
                  <a:lnTo>
                    <a:pt x="156" y="1000"/>
                  </a:lnTo>
                  <a:lnTo>
                    <a:pt x="143" y="967"/>
                  </a:lnTo>
                  <a:lnTo>
                    <a:pt x="143" y="946"/>
                  </a:lnTo>
                  <a:lnTo>
                    <a:pt x="164" y="906"/>
                  </a:lnTo>
                  <a:lnTo>
                    <a:pt x="163" y="884"/>
                  </a:lnTo>
                  <a:lnTo>
                    <a:pt x="150" y="868"/>
                  </a:lnTo>
                  <a:lnTo>
                    <a:pt x="132" y="859"/>
                  </a:lnTo>
                  <a:lnTo>
                    <a:pt x="107" y="861"/>
                  </a:lnTo>
                  <a:lnTo>
                    <a:pt x="71" y="811"/>
                  </a:lnTo>
                  <a:lnTo>
                    <a:pt x="9" y="766"/>
                  </a:lnTo>
                  <a:lnTo>
                    <a:pt x="0" y="723"/>
                  </a:lnTo>
                  <a:lnTo>
                    <a:pt x="11" y="699"/>
                  </a:lnTo>
                  <a:lnTo>
                    <a:pt x="79" y="596"/>
                  </a:lnTo>
                  <a:lnTo>
                    <a:pt x="150" y="425"/>
                  </a:lnTo>
                  <a:lnTo>
                    <a:pt x="212" y="314"/>
                  </a:lnTo>
                  <a:lnTo>
                    <a:pt x="211" y="291"/>
                  </a:lnTo>
                  <a:lnTo>
                    <a:pt x="187" y="266"/>
                  </a:lnTo>
                  <a:lnTo>
                    <a:pt x="168" y="267"/>
                  </a:lnTo>
                  <a:lnTo>
                    <a:pt x="139" y="291"/>
                  </a:lnTo>
                  <a:lnTo>
                    <a:pt x="124" y="290"/>
                  </a:lnTo>
                  <a:lnTo>
                    <a:pt x="110" y="275"/>
                  </a:lnTo>
                  <a:lnTo>
                    <a:pt x="95" y="201"/>
                  </a:lnTo>
                  <a:lnTo>
                    <a:pt x="91" y="141"/>
                  </a:lnTo>
                  <a:lnTo>
                    <a:pt x="117" y="110"/>
                  </a:lnTo>
                  <a:lnTo>
                    <a:pt x="149" y="105"/>
                  </a:lnTo>
                  <a:lnTo>
                    <a:pt x="187" y="114"/>
                  </a:lnTo>
                  <a:lnTo>
                    <a:pt x="252" y="94"/>
                  </a:lnTo>
                  <a:lnTo>
                    <a:pt x="306" y="125"/>
                  </a:lnTo>
                  <a:lnTo>
                    <a:pt x="412" y="79"/>
                  </a:lnTo>
                  <a:lnTo>
                    <a:pt x="477" y="73"/>
                  </a:lnTo>
                  <a:lnTo>
                    <a:pt x="491" y="74"/>
                  </a:lnTo>
                  <a:lnTo>
                    <a:pt x="487" y="94"/>
                  </a:lnTo>
                  <a:lnTo>
                    <a:pt x="491" y="104"/>
                  </a:lnTo>
                  <a:lnTo>
                    <a:pt x="492" y="123"/>
                  </a:lnTo>
                  <a:lnTo>
                    <a:pt x="491" y="135"/>
                  </a:lnTo>
                  <a:lnTo>
                    <a:pt x="491" y="138"/>
                  </a:lnTo>
                  <a:lnTo>
                    <a:pt x="487" y="141"/>
                  </a:lnTo>
                  <a:lnTo>
                    <a:pt x="478" y="144"/>
                  </a:lnTo>
                  <a:lnTo>
                    <a:pt x="473" y="153"/>
                  </a:lnTo>
                  <a:lnTo>
                    <a:pt x="466" y="158"/>
                  </a:lnTo>
                  <a:lnTo>
                    <a:pt x="447" y="166"/>
                  </a:lnTo>
                  <a:lnTo>
                    <a:pt x="443" y="172"/>
                  </a:lnTo>
                  <a:lnTo>
                    <a:pt x="439" y="186"/>
                  </a:lnTo>
                  <a:lnTo>
                    <a:pt x="436" y="204"/>
                  </a:lnTo>
                  <a:lnTo>
                    <a:pt x="431" y="213"/>
                  </a:lnTo>
                  <a:lnTo>
                    <a:pt x="420" y="238"/>
                  </a:lnTo>
                  <a:lnTo>
                    <a:pt x="425" y="264"/>
                  </a:lnTo>
                  <a:lnTo>
                    <a:pt x="419" y="269"/>
                  </a:lnTo>
                  <a:lnTo>
                    <a:pt x="417" y="278"/>
                  </a:lnTo>
                  <a:lnTo>
                    <a:pt x="423" y="279"/>
                  </a:lnTo>
                  <a:lnTo>
                    <a:pt x="437" y="275"/>
                  </a:lnTo>
                  <a:lnTo>
                    <a:pt x="438" y="251"/>
                  </a:lnTo>
                  <a:lnTo>
                    <a:pt x="441" y="239"/>
                  </a:lnTo>
                  <a:lnTo>
                    <a:pt x="448" y="234"/>
                  </a:lnTo>
                  <a:lnTo>
                    <a:pt x="452" y="216"/>
                  </a:lnTo>
                  <a:lnTo>
                    <a:pt x="467" y="194"/>
                  </a:lnTo>
                  <a:lnTo>
                    <a:pt x="480" y="194"/>
                  </a:lnTo>
                  <a:lnTo>
                    <a:pt x="487" y="194"/>
                  </a:lnTo>
                  <a:lnTo>
                    <a:pt x="513" y="202"/>
                  </a:lnTo>
                  <a:lnTo>
                    <a:pt x="554" y="204"/>
                  </a:lnTo>
                  <a:lnTo>
                    <a:pt x="566" y="212"/>
                  </a:lnTo>
                  <a:lnTo>
                    <a:pt x="570" y="229"/>
                  </a:lnTo>
                  <a:lnTo>
                    <a:pt x="574" y="233"/>
                  </a:lnTo>
                  <a:lnTo>
                    <a:pt x="587" y="235"/>
                  </a:lnTo>
                  <a:lnTo>
                    <a:pt x="594" y="237"/>
                  </a:lnTo>
                  <a:lnTo>
                    <a:pt x="603" y="234"/>
                  </a:lnTo>
                  <a:lnTo>
                    <a:pt x="639" y="206"/>
                  </a:lnTo>
                  <a:lnTo>
                    <a:pt x="649" y="200"/>
                  </a:lnTo>
                  <a:lnTo>
                    <a:pt x="674" y="177"/>
                  </a:lnTo>
                  <a:lnTo>
                    <a:pt x="681" y="162"/>
                  </a:lnTo>
                  <a:lnTo>
                    <a:pt x="695" y="151"/>
                  </a:lnTo>
                  <a:lnTo>
                    <a:pt x="702" y="137"/>
                  </a:lnTo>
                  <a:lnTo>
                    <a:pt x="704" y="136"/>
                  </a:lnTo>
                  <a:lnTo>
                    <a:pt x="716" y="129"/>
                  </a:lnTo>
                  <a:lnTo>
                    <a:pt x="724" y="119"/>
                  </a:lnTo>
                  <a:lnTo>
                    <a:pt x="740" y="88"/>
                  </a:lnTo>
                  <a:lnTo>
                    <a:pt x="747" y="80"/>
                  </a:lnTo>
                  <a:lnTo>
                    <a:pt x="756" y="74"/>
                  </a:lnTo>
                  <a:lnTo>
                    <a:pt x="766" y="63"/>
                  </a:lnTo>
                  <a:lnTo>
                    <a:pt x="774" y="45"/>
                  </a:lnTo>
                  <a:lnTo>
                    <a:pt x="782" y="32"/>
                  </a:lnTo>
                  <a:lnTo>
                    <a:pt x="787" y="18"/>
                  </a:lnTo>
                  <a:lnTo>
                    <a:pt x="791" y="12"/>
                  </a:lnTo>
                  <a:lnTo>
                    <a:pt x="806" y="19"/>
                  </a:lnTo>
                  <a:lnTo>
                    <a:pt x="816" y="17"/>
                  </a:lnTo>
                  <a:lnTo>
                    <a:pt x="828" y="13"/>
                  </a:lnTo>
                  <a:lnTo>
                    <a:pt x="835" y="8"/>
                  </a:lnTo>
                  <a:lnTo>
                    <a:pt x="848" y="2"/>
                  </a:lnTo>
                  <a:lnTo>
                    <a:pt x="852" y="0"/>
                  </a:lnTo>
                  <a:lnTo>
                    <a:pt x="863" y="4"/>
                  </a:lnTo>
                  <a:lnTo>
                    <a:pt x="886" y="17"/>
                  </a:lnTo>
                  <a:lnTo>
                    <a:pt x="902" y="21"/>
                  </a:lnTo>
                  <a:lnTo>
                    <a:pt x="905" y="44"/>
                  </a:lnTo>
                  <a:lnTo>
                    <a:pt x="897" y="116"/>
                  </a:lnTo>
                  <a:lnTo>
                    <a:pt x="905" y="152"/>
                  </a:lnTo>
                  <a:lnTo>
                    <a:pt x="900" y="169"/>
                  </a:lnTo>
                  <a:lnTo>
                    <a:pt x="899" y="170"/>
                  </a:lnTo>
                  <a:lnTo>
                    <a:pt x="886" y="187"/>
                  </a:lnTo>
                  <a:lnTo>
                    <a:pt x="882" y="194"/>
                  </a:lnTo>
                  <a:lnTo>
                    <a:pt x="878" y="210"/>
                  </a:lnTo>
                  <a:lnTo>
                    <a:pt x="872" y="286"/>
                  </a:lnTo>
                  <a:lnTo>
                    <a:pt x="872" y="295"/>
                  </a:lnTo>
                  <a:lnTo>
                    <a:pt x="873" y="300"/>
                  </a:lnTo>
                  <a:lnTo>
                    <a:pt x="884" y="321"/>
                  </a:lnTo>
                  <a:lnTo>
                    <a:pt x="886" y="338"/>
                  </a:lnTo>
                  <a:lnTo>
                    <a:pt x="882" y="362"/>
                  </a:lnTo>
                  <a:lnTo>
                    <a:pt x="853" y="390"/>
                  </a:lnTo>
                  <a:lnTo>
                    <a:pt x="846" y="411"/>
                  </a:lnTo>
                  <a:lnTo>
                    <a:pt x="831" y="417"/>
                  </a:lnTo>
                  <a:lnTo>
                    <a:pt x="819" y="430"/>
                  </a:lnTo>
                  <a:lnTo>
                    <a:pt x="815" y="431"/>
                  </a:lnTo>
                  <a:lnTo>
                    <a:pt x="812" y="432"/>
                  </a:lnTo>
                  <a:lnTo>
                    <a:pt x="807" y="429"/>
                  </a:lnTo>
                  <a:lnTo>
                    <a:pt x="799" y="428"/>
                  </a:lnTo>
                  <a:lnTo>
                    <a:pt x="793" y="430"/>
                  </a:lnTo>
                  <a:lnTo>
                    <a:pt x="779" y="439"/>
                  </a:lnTo>
                  <a:lnTo>
                    <a:pt x="761" y="440"/>
                  </a:lnTo>
                  <a:lnTo>
                    <a:pt x="739" y="441"/>
                  </a:lnTo>
                  <a:lnTo>
                    <a:pt x="734" y="441"/>
                  </a:lnTo>
                  <a:lnTo>
                    <a:pt x="717" y="428"/>
                  </a:lnTo>
                  <a:lnTo>
                    <a:pt x="710" y="427"/>
                  </a:lnTo>
                  <a:lnTo>
                    <a:pt x="677" y="432"/>
                  </a:lnTo>
                  <a:lnTo>
                    <a:pt x="661" y="434"/>
                  </a:lnTo>
                  <a:lnTo>
                    <a:pt x="647" y="442"/>
                  </a:lnTo>
                  <a:lnTo>
                    <a:pt x="636" y="453"/>
                  </a:lnTo>
                  <a:lnTo>
                    <a:pt x="587" y="540"/>
                  </a:lnTo>
                  <a:lnTo>
                    <a:pt x="577" y="551"/>
                  </a:lnTo>
                  <a:lnTo>
                    <a:pt x="567" y="556"/>
                  </a:lnTo>
                  <a:lnTo>
                    <a:pt x="558" y="558"/>
                  </a:lnTo>
                  <a:lnTo>
                    <a:pt x="544" y="565"/>
                  </a:lnTo>
                  <a:lnTo>
                    <a:pt x="546" y="603"/>
                  </a:lnTo>
                  <a:lnTo>
                    <a:pt x="546" y="676"/>
                  </a:lnTo>
                  <a:lnTo>
                    <a:pt x="546" y="727"/>
                  </a:lnTo>
                  <a:lnTo>
                    <a:pt x="546" y="879"/>
                  </a:lnTo>
                  <a:lnTo>
                    <a:pt x="518" y="883"/>
                  </a:lnTo>
                  <a:lnTo>
                    <a:pt x="504" y="888"/>
                  </a:lnTo>
                  <a:lnTo>
                    <a:pt x="492" y="889"/>
                  </a:lnTo>
                  <a:lnTo>
                    <a:pt x="488" y="892"/>
                  </a:lnTo>
                  <a:lnTo>
                    <a:pt x="484" y="899"/>
                  </a:lnTo>
                  <a:lnTo>
                    <a:pt x="479" y="904"/>
                  </a:lnTo>
                  <a:lnTo>
                    <a:pt x="454" y="916"/>
                  </a:lnTo>
                  <a:lnTo>
                    <a:pt x="445" y="926"/>
                  </a:lnTo>
                  <a:lnTo>
                    <a:pt x="434" y="948"/>
                  </a:lnTo>
                  <a:lnTo>
                    <a:pt x="419" y="960"/>
                  </a:lnTo>
                  <a:lnTo>
                    <a:pt x="418" y="963"/>
                  </a:lnTo>
                  <a:lnTo>
                    <a:pt x="412" y="974"/>
                  </a:lnTo>
                  <a:lnTo>
                    <a:pt x="405" y="984"/>
                  </a:lnTo>
                  <a:lnTo>
                    <a:pt x="395" y="993"/>
                  </a:lnTo>
                  <a:lnTo>
                    <a:pt x="387" y="1009"/>
                  </a:lnTo>
                  <a:lnTo>
                    <a:pt x="366" y="1028"/>
                  </a:lnTo>
                  <a:lnTo>
                    <a:pt x="361" y="1030"/>
                  </a:lnTo>
                  <a:lnTo>
                    <a:pt x="348" y="1048"/>
                  </a:lnTo>
                  <a:lnTo>
                    <a:pt x="342" y="1058"/>
                  </a:lnTo>
                  <a:lnTo>
                    <a:pt x="338" y="1082"/>
                  </a:lnTo>
                  <a:lnTo>
                    <a:pt x="337" y="1087"/>
                  </a:lnTo>
                  <a:lnTo>
                    <a:pt x="334" y="1092"/>
                  </a:lnTo>
                  <a:lnTo>
                    <a:pt x="314" y="1093"/>
                  </a:lnTo>
                  <a:lnTo>
                    <a:pt x="313" y="1095"/>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2" name="Freeform 65"/>
            <p:cNvSpPr>
              <a:spLocks/>
            </p:cNvSpPr>
            <p:nvPr/>
          </p:nvSpPr>
          <p:spPr bwMode="auto">
            <a:xfrm>
              <a:off x="5834063" y="3852863"/>
              <a:ext cx="1436688" cy="1738313"/>
            </a:xfrm>
            <a:custGeom>
              <a:avLst/>
              <a:gdLst/>
              <a:ahLst/>
              <a:cxnLst>
                <a:cxn ang="0">
                  <a:pos x="247" y="1015"/>
                </a:cxn>
                <a:cxn ang="0">
                  <a:pos x="173" y="1009"/>
                </a:cxn>
                <a:cxn ang="0">
                  <a:pos x="143" y="946"/>
                </a:cxn>
                <a:cxn ang="0">
                  <a:pos x="150" y="868"/>
                </a:cxn>
                <a:cxn ang="0">
                  <a:pos x="71" y="811"/>
                </a:cxn>
                <a:cxn ang="0">
                  <a:pos x="11" y="699"/>
                </a:cxn>
                <a:cxn ang="0">
                  <a:pos x="212" y="314"/>
                </a:cxn>
                <a:cxn ang="0">
                  <a:pos x="168" y="267"/>
                </a:cxn>
                <a:cxn ang="0">
                  <a:pos x="110" y="275"/>
                </a:cxn>
                <a:cxn ang="0">
                  <a:pos x="117" y="110"/>
                </a:cxn>
                <a:cxn ang="0">
                  <a:pos x="252" y="94"/>
                </a:cxn>
                <a:cxn ang="0">
                  <a:pos x="477" y="73"/>
                </a:cxn>
                <a:cxn ang="0">
                  <a:pos x="491" y="104"/>
                </a:cxn>
                <a:cxn ang="0">
                  <a:pos x="491" y="138"/>
                </a:cxn>
                <a:cxn ang="0">
                  <a:pos x="473" y="153"/>
                </a:cxn>
                <a:cxn ang="0">
                  <a:pos x="443" y="172"/>
                </a:cxn>
                <a:cxn ang="0">
                  <a:pos x="431" y="213"/>
                </a:cxn>
                <a:cxn ang="0">
                  <a:pos x="419" y="269"/>
                </a:cxn>
                <a:cxn ang="0">
                  <a:pos x="437" y="275"/>
                </a:cxn>
                <a:cxn ang="0">
                  <a:pos x="448" y="234"/>
                </a:cxn>
                <a:cxn ang="0">
                  <a:pos x="480" y="194"/>
                </a:cxn>
                <a:cxn ang="0">
                  <a:pos x="554" y="204"/>
                </a:cxn>
                <a:cxn ang="0">
                  <a:pos x="574" y="233"/>
                </a:cxn>
                <a:cxn ang="0">
                  <a:pos x="603" y="234"/>
                </a:cxn>
                <a:cxn ang="0">
                  <a:pos x="674" y="177"/>
                </a:cxn>
                <a:cxn ang="0">
                  <a:pos x="702" y="137"/>
                </a:cxn>
                <a:cxn ang="0">
                  <a:pos x="724" y="119"/>
                </a:cxn>
                <a:cxn ang="0">
                  <a:pos x="756" y="74"/>
                </a:cxn>
                <a:cxn ang="0">
                  <a:pos x="782" y="32"/>
                </a:cxn>
                <a:cxn ang="0">
                  <a:pos x="806" y="19"/>
                </a:cxn>
                <a:cxn ang="0">
                  <a:pos x="835" y="8"/>
                </a:cxn>
                <a:cxn ang="0">
                  <a:pos x="863" y="4"/>
                </a:cxn>
                <a:cxn ang="0">
                  <a:pos x="905" y="44"/>
                </a:cxn>
                <a:cxn ang="0">
                  <a:pos x="900" y="169"/>
                </a:cxn>
                <a:cxn ang="0">
                  <a:pos x="882" y="194"/>
                </a:cxn>
                <a:cxn ang="0">
                  <a:pos x="872" y="295"/>
                </a:cxn>
                <a:cxn ang="0">
                  <a:pos x="886" y="338"/>
                </a:cxn>
                <a:cxn ang="0">
                  <a:pos x="846" y="411"/>
                </a:cxn>
                <a:cxn ang="0">
                  <a:pos x="815" y="431"/>
                </a:cxn>
                <a:cxn ang="0">
                  <a:pos x="799" y="428"/>
                </a:cxn>
                <a:cxn ang="0">
                  <a:pos x="761" y="440"/>
                </a:cxn>
                <a:cxn ang="0">
                  <a:pos x="717" y="428"/>
                </a:cxn>
                <a:cxn ang="0">
                  <a:pos x="661" y="434"/>
                </a:cxn>
                <a:cxn ang="0">
                  <a:pos x="587" y="540"/>
                </a:cxn>
                <a:cxn ang="0">
                  <a:pos x="558" y="558"/>
                </a:cxn>
                <a:cxn ang="0">
                  <a:pos x="546" y="676"/>
                </a:cxn>
                <a:cxn ang="0">
                  <a:pos x="518" y="883"/>
                </a:cxn>
                <a:cxn ang="0">
                  <a:pos x="488" y="892"/>
                </a:cxn>
                <a:cxn ang="0">
                  <a:pos x="454" y="916"/>
                </a:cxn>
                <a:cxn ang="0">
                  <a:pos x="419" y="960"/>
                </a:cxn>
                <a:cxn ang="0">
                  <a:pos x="405" y="984"/>
                </a:cxn>
                <a:cxn ang="0">
                  <a:pos x="366" y="1028"/>
                </a:cxn>
                <a:cxn ang="0">
                  <a:pos x="342" y="1058"/>
                </a:cxn>
                <a:cxn ang="0">
                  <a:pos x="334" y="1092"/>
                </a:cxn>
              </a:cxnLst>
              <a:rect l="0" t="0" r="r" b="b"/>
              <a:pathLst>
                <a:path w="905" h="1095">
                  <a:moveTo>
                    <a:pt x="313" y="1095"/>
                  </a:moveTo>
                  <a:lnTo>
                    <a:pt x="308" y="1091"/>
                  </a:lnTo>
                  <a:lnTo>
                    <a:pt x="247" y="1015"/>
                  </a:lnTo>
                  <a:lnTo>
                    <a:pt x="228" y="1000"/>
                  </a:lnTo>
                  <a:lnTo>
                    <a:pt x="205" y="1008"/>
                  </a:lnTo>
                  <a:lnTo>
                    <a:pt x="173" y="1009"/>
                  </a:lnTo>
                  <a:lnTo>
                    <a:pt x="156" y="1000"/>
                  </a:lnTo>
                  <a:lnTo>
                    <a:pt x="143" y="967"/>
                  </a:lnTo>
                  <a:lnTo>
                    <a:pt x="143" y="946"/>
                  </a:lnTo>
                  <a:lnTo>
                    <a:pt x="164" y="906"/>
                  </a:lnTo>
                  <a:lnTo>
                    <a:pt x="163" y="884"/>
                  </a:lnTo>
                  <a:lnTo>
                    <a:pt x="150" y="868"/>
                  </a:lnTo>
                  <a:lnTo>
                    <a:pt x="132" y="859"/>
                  </a:lnTo>
                  <a:lnTo>
                    <a:pt x="107" y="861"/>
                  </a:lnTo>
                  <a:lnTo>
                    <a:pt x="71" y="811"/>
                  </a:lnTo>
                  <a:lnTo>
                    <a:pt x="9" y="766"/>
                  </a:lnTo>
                  <a:lnTo>
                    <a:pt x="0" y="723"/>
                  </a:lnTo>
                  <a:lnTo>
                    <a:pt x="11" y="699"/>
                  </a:lnTo>
                  <a:lnTo>
                    <a:pt x="79" y="596"/>
                  </a:lnTo>
                  <a:lnTo>
                    <a:pt x="150" y="425"/>
                  </a:lnTo>
                  <a:lnTo>
                    <a:pt x="212" y="314"/>
                  </a:lnTo>
                  <a:lnTo>
                    <a:pt x="211" y="291"/>
                  </a:lnTo>
                  <a:lnTo>
                    <a:pt x="187" y="266"/>
                  </a:lnTo>
                  <a:lnTo>
                    <a:pt x="168" y="267"/>
                  </a:lnTo>
                  <a:lnTo>
                    <a:pt x="139" y="291"/>
                  </a:lnTo>
                  <a:lnTo>
                    <a:pt x="124" y="290"/>
                  </a:lnTo>
                  <a:lnTo>
                    <a:pt x="110" y="275"/>
                  </a:lnTo>
                  <a:lnTo>
                    <a:pt x="95" y="201"/>
                  </a:lnTo>
                  <a:lnTo>
                    <a:pt x="91" y="141"/>
                  </a:lnTo>
                  <a:lnTo>
                    <a:pt x="117" y="110"/>
                  </a:lnTo>
                  <a:lnTo>
                    <a:pt x="149" y="105"/>
                  </a:lnTo>
                  <a:lnTo>
                    <a:pt x="187" y="114"/>
                  </a:lnTo>
                  <a:lnTo>
                    <a:pt x="252" y="94"/>
                  </a:lnTo>
                  <a:lnTo>
                    <a:pt x="306" y="125"/>
                  </a:lnTo>
                  <a:lnTo>
                    <a:pt x="412" y="79"/>
                  </a:lnTo>
                  <a:lnTo>
                    <a:pt x="477" y="73"/>
                  </a:lnTo>
                  <a:lnTo>
                    <a:pt x="491" y="74"/>
                  </a:lnTo>
                  <a:lnTo>
                    <a:pt x="487" y="94"/>
                  </a:lnTo>
                  <a:lnTo>
                    <a:pt x="491" y="104"/>
                  </a:lnTo>
                  <a:lnTo>
                    <a:pt x="492" y="123"/>
                  </a:lnTo>
                  <a:lnTo>
                    <a:pt x="491" y="135"/>
                  </a:lnTo>
                  <a:lnTo>
                    <a:pt x="491" y="138"/>
                  </a:lnTo>
                  <a:lnTo>
                    <a:pt x="487" y="141"/>
                  </a:lnTo>
                  <a:lnTo>
                    <a:pt x="478" y="144"/>
                  </a:lnTo>
                  <a:lnTo>
                    <a:pt x="473" y="153"/>
                  </a:lnTo>
                  <a:lnTo>
                    <a:pt x="466" y="158"/>
                  </a:lnTo>
                  <a:lnTo>
                    <a:pt x="447" y="166"/>
                  </a:lnTo>
                  <a:lnTo>
                    <a:pt x="443" y="172"/>
                  </a:lnTo>
                  <a:lnTo>
                    <a:pt x="439" y="186"/>
                  </a:lnTo>
                  <a:lnTo>
                    <a:pt x="436" y="204"/>
                  </a:lnTo>
                  <a:lnTo>
                    <a:pt x="431" y="213"/>
                  </a:lnTo>
                  <a:lnTo>
                    <a:pt x="420" y="238"/>
                  </a:lnTo>
                  <a:lnTo>
                    <a:pt x="425" y="264"/>
                  </a:lnTo>
                  <a:lnTo>
                    <a:pt x="419" y="269"/>
                  </a:lnTo>
                  <a:lnTo>
                    <a:pt x="417" y="278"/>
                  </a:lnTo>
                  <a:lnTo>
                    <a:pt x="423" y="279"/>
                  </a:lnTo>
                  <a:lnTo>
                    <a:pt x="437" y="275"/>
                  </a:lnTo>
                  <a:lnTo>
                    <a:pt x="438" y="251"/>
                  </a:lnTo>
                  <a:lnTo>
                    <a:pt x="441" y="239"/>
                  </a:lnTo>
                  <a:lnTo>
                    <a:pt x="448" y="234"/>
                  </a:lnTo>
                  <a:lnTo>
                    <a:pt x="452" y="216"/>
                  </a:lnTo>
                  <a:lnTo>
                    <a:pt x="467" y="194"/>
                  </a:lnTo>
                  <a:lnTo>
                    <a:pt x="480" y="194"/>
                  </a:lnTo>
                  <a:lnTo>
                    <a:pt x="487" y="194"/>
                  </a:lnTo>
                  <a:lnTo>
                    <a:pt x="513" y="202"/>
                  </a:lnTo>
                  <a:lnTo>
                    <a:pt x="554" y="204"/>
                  </a:lnTo>
                  <a:lnTo>
                    <a:pt x="566" y="212"/>
                  </a:lnTo>
                  <a:lnTo>
                    <a:pt x="570" y="229"/>
                  </a:lnTo>
                  <a:lnTo>
                    <a:pt x="574" y="233"/>
                  </a:lnTo>
                  <a:lnTo>
                    <a:pt x="587" y="235"/>
                  </a:lnTo>
                  <a:lnTo>
                    <a:pt x="594" y="237"/>
                  </a:lnTo>
                  <a:lnTo>
                    <a:pt x="603" y="234"/>
                  </a:lnTo>
                  <a:lnTo>
                    <a:pt x="639" y="206"/>
                  </a:lnTo>
                  <a:lnTo>
                    <a:pt x="649" y="200"/>
                  </a:lnTo>
                  <a:lnTo>
                    <a:pt x="674" y="177"/>
                  </a:lnTo>
                  <a:lnTo>
                    <a:pt x="681" y="162"/>
                  </a:lnTo>
                  <a:lnTo>
                    <a:pt x="695" y="151"/>
                  </a:lnTo>
                  <a:lnTo>
                    <a:pt x="702" y="137"/>
                  </a:lnTo>
                  <a:lnTo>
                    <a:pt x="704" y="136"/>
                  </a:lnTo>
                  <a:lnTo>
                    <a:pt x="716" y="129"/>
                  </a:lnTo>
                  <a:lnTo>
                    <a:pt x="724" y="119"/>
                  </a:lnTo>
                  <a:lnTo>
                    <a:pt x="740" y="88"/>
                  </a:lnTo>
                  <a:lnTo>
                    <a:pt x="747" y="80"/>
                  </a:lnTo>
                  <a:lnTo>
                    <a:pt x="756" y="74"/>
                  </a:lnTo>
                  <a:lnTo>
                    <a:pt x="766" y="63"/>
                  </a:lnTo>
                  <a:lnTo>
                    <a:pt x="774" y="45"/>
                  </a:lnTo>
                  <a:lnTo>
                    <a:pt x="782" y="32"/>
                  </a:lnTo>
                  <a:lnTo>
                    <a:pt x="787" y="18"/>
                  </a:lnTo>
                  <a:lnTo>
                    <a:pt x="791" y="12"/>
                  </a:lnTo>
                  <a:lnTo>
                    <a:pt x="806" y="19"/>
                  </a:lnTo>
                  <a:lnTo>
                    <a:pt x="816" y="17"/>
                  </a:lnTo>
                  <a:lnTo>
                    <a:pt x="828" y="13"/>
                  </a:lnTo>
                  <a:lnTo>
                    <a:pt x="835" y="8"/>
                  </a:lnTo>
                  <a:lnTo>
                    <a:pt x="848" y="2"/>
                  </a:lnTo>
                  <a:lnTo>
                    <a:pt x="852" y="0"/>
                  </a:lnTo>
                  <a:lnTo>
                    <a:pt x="863" y="4"/>
                  </a:lnTo>
                  <a:lnTo>
                    <a:pt x="886" y="17"/>
                  </a:lnTo>
                  <a:lnTo>
                    <a:pt x="902" y="21"/>
                  </a:lnTo>
                  <a:lnTo>
                    <a:pt x="905" y="44"/>
                  </a:lnTo>
                  <a:lnTo>
                    <a:pt x="897" y="116"/>
                  </a:lnTo>
                  <a:lnTo>
                    <a:pt x="905" y="152"/>
                  </a:lnTo>
                  <a:lnTo>
                    <a:pt x="900" y="169"/>
                  </a:lnTo>
                  <a:lnTo>
                    <a:pt x="899" y="170"/>
                  </a:lnTo>
                  <a:lnTo>
                    <a:pt x="886" y="187"/>
                  </a:lnTo>
                  <a:lnTo>
                    <a:pt x="882" y="194"/>
                  </a:lnTo>
                  <a:lnTo>
                    <a:pt x="878" y="210"/>
                  </a:lnTo>
                  <a:lnTo>
                    <a:pt x="872" y="286"/>
                  </a:lnTo>
                  <a:lnTo>
                    <a:pt x="872" y="295"/>
                  </a:lnTo>
                  <a:lnTo>
                    <a:pt x="873" y="300"/>
                  </a:lnTo>
                  <a:lnTo>
                    <a:pt x="884" y="321"/>
                  </a:lnTo>
                  <a:lnTo>
                    <a:pt x="886" y="338"/>
                  </a:lnTo>
                  <a:lnTo>
                    <a:pt x="882" y="362"/>
                  </a:lnTo>
                  <a:lnTo>
                    <a:pt x="853" y="390"/>
                  </a:lnTo>
                  <a:lnTo>
                    <a:pt x="846" y="411"/>
                  </a:lnTo>
                  <a:lnTo>
                    <a:pt x="831" y="417"/>
                  </a:lnTo>
                  <a:lnTo>
                    <a:pt x="819" y="430"/>
                  </a:lnTo>
                  <a:lnTo>
                    <a:pt x="815" y="431"/>
                  </a:lnTo>
                  <a:lnTo>
                    <a:pt x="812" y="432"/>
                  </a:lnTo>
                  <a:lnTo>
                    <a:pt x="807" y="429"/>
                  </a:lnTo>
                  <a:lnTo>
                    <a:pt x="799" y="428"/>
                  </a:lnTo>
                  <a:lnTo>
                    <a:pt x="793" y="430"/>
                  </a:lnTo>
                  <a:lnTo>
                    <a:pt x="779" y="439"/>
                  </a:lnTo>
                  <a:lnTo>
                    <a:pt x="761" y="440"/>
                  </a:lnTo>
                  <a:lnTo>
                    <a:pt x="739" y="441"/>
                  </a:lnTo>
                  <a:lnTo>
                    <a:pt x="734" y="441"/>
                  </a:lnTo>
                  <a:lnTo>
                    <a:pt x="717" y="428"/>
                  </a:lnTo>
                  <a:lnTo>
                    <a:pt x="710" y="427"/>
                  </a:lnTo>
                  <a:lnTo>
                    <a:pt x="677" y="432"/>
                  </a:lnTo>
                  <a:lnTo>
                    <a:pt x="661" y="434"/>
                  </a:lnTo>
                  <a:lnTo>
                    <a:pt x="647" y="442"/>
                  </a:lnTo>
                  <a:lnTo>
                    <a:pt x="636" y="453"/>
                  </a:lnTo>
                  <a:lnTo>
                    <a:pt x="587" y="540"/>
                  </a:lnTo>
                  <a:lnTo>
                    <a:pt x="577" y="551"/>
                  </a:lnTo>
                  <a:lnTo>
                    <a:pt x="567" y="556"/>
                  </a:lnTo>
                  <a:lnTo>
                    <a:pt x="558" y="558"/>
                  </a:lnTo>
                  <a:lnTo>
                    <a:pt x="544" y="565"/>
                  </a:lnTo>
                  <a:lnTo>
                    <a:pt x="546" y="603"/>
                  </a:lnTo>
                  <a:lnTo>
                    <a:pt x="546" y="676"/>
                  </a:lnTo>
                  <a:lnTo>
                    <a:pt x="546" y="727"/>
                  </a:lnTo>
                  <a:lnTo>
                    <a:pt x="546" y="879"/>
                  </a:lnTo>
                  <a:lnTo>
                    <a:pt x="518" y="883"/>
                  </a:lnTo>
                  <a:lnTo>
                    <a:pt x="504" y="888"/>
                  </a:lnTo>
                  <a:lnTo>
                    <a:pt x="492" y="889"/>
                  </a:lnTo>
                  <a:lnTo>
                    <a:pt x="488" y="892"/>
                  </a:lnTo>
                  <a:lnTo>
                    <a:pt x="484" y="899"/>
                  </a:lnTo>
                  <a:lnTo>
                    <a:pt x="479" y="904"/>
                  </a:lnTo>
                  <a:lnTo>
                    <a:pt x="454" y="916"/>
                  </a:lnTo>
                  <a:lnTo>
                    <a:pt x="445" y="926"/>
                  </a:lnTo>
                  <a:lnTo>
                    <a:pt x="434" y="948"/>
                  </a:lnTo>
                  <a:lnTo>
                    <a:pt x="419" y="960"/>
                  </a:lnTo>
                  <a:lnTo>
                    <a:pt x="418" y="963"/>
                  </a:lnTo>
                  <a:lnTo>
                    <a:pt x="412" y="974"/>
                  </a:lnTo>
                  <a:lnTo>
                    <a:pt x="405" y="984"/>
                  </a:lnTo>
                  <a:lnTo>
                    <a:pt x="395" y="993"/>
                  </a:lnTo>
                  <a:lnTo>
                    <a:pt x="387" y="1009"/>
                  </a:lnTo>
                  <a:lnTo>
                    <a:pt x="366" y="1028"/>
                  </a:lnTo>
                  <a:lnTo>
                    <a:pt x="361" y="1030"/>
                  </a:lnTo>
                  <a:lnTo>
                    <a:pt x="348" y="1048"/>
                  </a:lnTo>
                  <a:lnTo>
                    <a:pt x="342" y="1058"/>
                  </a:lnTo>
                  <a:lnTo>
                    <a:pt x="338" y="1082"/>
                  </a:lnTo>
                  <a:lnTo>
                    <a:pt x="337" y="1087"/>
                  </a:lnTo>
                  <a:lnTo>
                    <a:pt x="334" y="1092"/>
                  </a:lnTo>
                  <a:lnTo>
                    <a:pt x="314" y="1093"/>
                  </a:lnTo>
                  <a:lnTo>
                    <a:pt x="313" y="1095"/>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66"/>
            <p:cNvSpPr>
              <a:spLocks/>
            </p:cNvSpPr>
            <p:nvPr/>
          </p:nvSpPr>
          <p:spPr bwMode="auto">
            <a:xfrm>
              <a:off x="1982788" y="2376488"/>
              <a:ext cx="1670050" cy="1876425"/>
            </a:xfrm>
            <a:custGeom>
              <a:avLst/>
              <a:gdLst/>
              <a:ahLst/>
              <a:cxnLst>
                <a:cxn ang="0">
                  <a:pos x="326" y="514"/>
                </a:cxn>
                <a:cxn ang="0">
                  <a:pos x="504" y="247"/>
                </a:cxn>
                <a:cxn ang="0">
                  <a:pos x="568" y="225"/>
                </a:cxn>
                <a:cxn ang="0">
                  <a:pos x="579" y="328"/>
                </a:cxn>
                <a:cxn ang="0">
                  <a:pos x="654" y="174"/>
                </a:cxn>
                <a:cxn ang="0">
                  <a:pos x="719" y="59"/>
                </a:cxn>
                <a:cxn ang="0">
                  <a:pos x="800" y="0"/>
                </a:cxn>
                <a:cxn ang="0">
                  <a:pos x="848" y="141"/>
                </a:cxn>
                <a:cxn ang="0">
                  <a:pos x="739" y="280"/>
                </a:cxn>
                <a:cxn ang="0">
                  <a:pos x="846" y="358"/>
                </a:cxn>
                <a:cxn ang="0">
                  <a:pos x="995" y="589"/>
                </a:cxn>
                <a:cxn ang="0">
                  <a:pos x="1023" y="736"/>
                </a:cxn>
                <a:cxn ang="0">
                  <a:pos x="988" y="836"/>
                </a:cxn>
                <a:cxn ang="0">
                  <a:pos x="717" y="904"/>
                </a:cxn>
                <a:cxn ang="0">
                  <a:pos x="633" y="1020"/>
                </a:cxn>
                <a:cxn ang="0">
                  <a:pos x="502" y="1074"/>
                </a:cxn>
                <a:cxn ang="0">
                  <a:pos x="365" y="1181"/>
                </a:cxn>
                <a:cxn ang="0">
                  <a:pos x="357" y="1134"/>
                </a:cxn>
                <a:cxn ang="0">
                  <a:pos x="283" y="1104"/>
                </a:cxn>
                <a:cxn ang="0">
                  <a:pos x="240" y="1077"/>
                </a:cxn>
                <a:cxn ang="0">
                  <a:pos x="182" y="1038"/>
                </a:cxn>
                <a:cxn ang="0">
                  <a:pos x="131" y="1005"/>
                </a:cxn>
                <a:cxn ang="0">
                  <a:pos x="149" y="980"/>
                </a:cxn>
                <a:cxn ang="0">
                  <a:pos x="159" y="970"/>
                </a:cxn>
                <a:cxn ang="0">
                  <a:pos x="179" y="952"/>
                </a:cxn>
                <a:cxn ang="0">
                  <a:pos x="205" y="938"/>
                </a:cxn>
                <a:cxn ang="0">
                  <a:pos x="232" y="894"/>
                </a:cxn>
                <a:cxn ang="0">
                  <a:pos x="255" y="860"/>
                </a:cxn>
                <a:cxn ang="0">
                  <a:pos x="302" y="862"/>
                </a:cxn>
                <a:cxn ang="0">
                  <a:pos x="326" y="867"/>
                </a:cxn>
                <a:cxn ang="0">
                  <a:pos x="355" y="850"/>
                </a:cxn>
                <a:cxn ang="0">
                  <a:pos x="332" y="838"/>
                </a:cxn>
                <a:cxn ang="0">
                  <a:pos x="327" y="829"/>
                </a:cxn>
                <a:cxn ang="0">
                  <a:pos x="291" y="812"/>
                </a:cxn>
                <a:cxn ang="0">
                  <a:pos x="259" y="821"/>
                </a:cxn>
                <a:cxn ang="0">
                  <a:pos x="243" y="822"/>
                </a:cxn>
                <a:cxn ang="0">
                  <a:pos x="209" y="845"/>
                </a:cxn>
                <a:cxn ang="0">
                  <a:pos x="182" y="834"/>
                </a:cxn>
                <a:cxn ang="0">
                  <a:pos x="169" y="807"/>
                </a:cxn>
                <a:cxn ang="0">
                  <a:pos x="154" y="808"/>
                </a:cxn>
                <a:cxn ang="0">
                  <a:pos x="134" y="860"/>
                </a:cxn>
                <a:cxn ang="0">
                  <a:pos x="127" y="889"/>
                </a:cxn>
                <a:cxn ang="0">
                  <a:pos x="107" y="915"/>
                </a:cxn>
                <a:cxn ang="0">
                  <a:pos x="92" y="903"/>
                </a:cxn>
                <a:cxn ang="0">
                  <a:pos x="53" y="840"/>
                </a:cxn>
                <a:cxn ang="0">
                  <a:pos x="26" y="772"/>
                </a:cxn>
                <a:cxn ang="0">
                  <a:pos x="3" y="717"/>
                </a:cxn>
                <a:cxn ang="0">
                  <a:pos x="8" y="676"/>
                </a:cxn>
                <a:cxn ang="0">
                  <a:pos x="13" y="686"/>
                </a:cxn>
                <a:cxn ang="0">
                  <a:pos x="7" y="546"/>
                </a:cxn>
                <a:cxn ang="0">
                  <a:pos x="34" y="524"/>
                </a:cxn>
                <a:cxn ang="0">
                  <a:pos x="85" y="529"/>
                </a:cxn>
                <a:cxn ang="0">
                  <a:pos x="86" y="518"/>
                </a:cxn>
                <a:cxn ang="0">
                  <a:pos x="125" y="529"/>
                </a:cxn>
                <a:cxn ang="0">
                  <a:pos x="133" y="512"/>
                </a:cxn>
              </a:cxnLst>
              <a:rect l="0" t="0" r="r" b="b"/>
              <a:pathLst>
                <a:path w="1052" h="1182">
                  <a:moveTo>
                    <a:pt x="133" y="512"/>
                  </a:moveTo>
                  <a:lnTo>
                    <a:pt x="191" y="517"/>
                  </a:lnTo>
                  <a:lnTo>
                    <a:pt x="251" y="523"/>
                  </a:lnTo>
                  <a:lnTo>
                    <a:pt x="326" y="514"/>
                  </a:lnTo>
                  <a:lnTo>
                    <a:pt x="394" y="504"/>
                  </a:lnTo>
                  <a:lnTo>
                    <a:pt x="406" y="423"/>
                  </a:lnTo>
                  <a:lnTo>
                    <a:pt x="492" y="281"/>
                  </a:lnTo>
                  <a:lnTo>
                    <a:pt x="504" y="247"/>
                  </a:lnTo>
                  <a:lnTo>
                    <a:pt x="500" y="209"/>
                  </a:lnTo>
                  <a:lnTo>
                    <a:pt x="533" y="189"/>
                  </a:lnTo>
                  <a:lnTo>
                    <a:pt x="574" y="199"/>
                  </a:lnTo>
                  <a:lnTo>
                    <a:pt x="568" y="225"/>
                  </a:lnTo>
                  <a:lnTo>
                    <a:pt x="548" y="269"/>
                  </a:lnTo>
                  <a:lnTo>
                    <a:pt x="554" y="284"/>
                  </a:lnTo>
                  <a:lnTo>
                    <a:pt x="563" y="304"/>
                  </a:lnTo>
                  <a:lnTo>
                    <a:pt x="579" y="328"/>
                  </a:lnTo>
                  <a:lnTo>
                    <a:pt x="588" y="269"/>
                  </a:lnTo>
                  <a:lnTo>
                    <a:pt x="599" y="238"/>
                  </a:lnTo>
                  <a:lnTo>
                    <a:pt x="657" y="207"/>
                  </a:lnTo>
                  <a:lnTo>
                    <a:pt x="654" y="174"/>
                  </a:lnTo>
                  <a:lnTo>
                    <a:pt x="667" y="147"/>
                  </a:lnTo>
                  <a:lnTo>
                    <a:pt x="661" y="108"/>
                  </a:lnTo>
                  <a:lnTo>
                    <a:pt x="708" y="78"/>
                  </a:lnTo>
                  <a:lnTo>
                    <a:pt x="719" y="59"/>
                  </a:lnTo>
                  <a:lnTo>
                    <a:pt x="775" y="70"/>
                  </a:lnTo>
                  <a:lnTo>
                    <a:pt x="772" y="43"/>
                  </a:lnTo>
                  <a:lnTo>
                    <a:pt x="784" y="40"/>
                  </a:lnTo>
                  <a:lnTo>
                    <a:pt x="800" y="0"/>
                  </a:lnTo>
                  <a:lnTo>
                    <a:pt x="852" y="11"/>
                  </a:lnTo>
                  <a:lnTo>
                    <a:pt x="889" y="40"/>
                  </a:lnTo>
                  <a:lnTo>
                    <a:pt x="885" y="87"/>
                  </a:lnTo>
                  <a:lnTo>
                    <a:pt x="848" y="141"/>
                  </a:lnTo>
                  <a:lnTo>
                    <a:pt x="813" y="216"/>
                  </a:lnTo>
                  <a:lnTo>
                    <a:pt x="774" y="215"/>
                  </a:lnTo>
                  <a:lnTo>
                    <a:pt x="746" y="250"/>
                  </a:lnTo>
                  <a:lnTo>
                    <a:pt x="739" y="280"/>
                  </a:lnTo>
                  <a:lnTo>
                    <a:pt x="760" y="309"/>
                  </a:lnTo>
                  <a:lnTo>
                    <a:pt x="820" y="308"/>
                  </a:lnTo>
                  <a:lnTo>
                    <a:pt x="838" y="314"/>
                  </a:lnTo>
                  <a:lnTo>
                    <a:pt x="846" y="358"/>
                  </a:lnTo>
                  <a:lnTo>
                    <a:pt x="973" y="435"/>
                  </a:lnTo>
                  <a:lnTo>
                    <a:pt x="1000" y="458"/>
                  </a:lnTo>
                  <a:lnTo>
                    <a:pt x="1014" y="507"/>
                  </a:lnTo>
                  <a:lnTo>
                    <a:pt x="995" y="589"/>
                  </a:lnTo>
                  <a:lnTo>
                    <a:pt x="1007" y="641"/>
                  </a:lnTo>
                  <a:lnTo>
                    <a:pt x="935" y="686"/>
                  </a:lnTo>
                  <a:lnTo>
                    <a:pt x="954" y="715"/>
                  </a:lnTo>
                  <a:lnTo>
                    <a:pt x="1023" y="736"/>
                  </a:lnTo>
                  <a:lnTo>
                    <a:pt x="1052" y="790"/>
                  </a:lnTo>
                  <a:lnTo>
                    <a:pt x="1034" y="819"/>
                  </a:lnTo>
                  <a:lnTo>
                    <a:pt x="1011" y="822"/>
                  </a:lnTo>
                  <a:lnTo>
                    <a:pt x="988" y="836"/>
                  </a:lnTo>
                  <a:lnTo>
                    <a:pt x="964" y="864"/>
                  </a:lnTo>
                  <a:lnTo>
                    <a:pt x="778" y="947"/>
                  </a:lnTo>
                  <a:lnTo>
                    <a:pt x="751" y="940"/>
                  </a:lnTo>
                  <a:lnTo>
                    <a:pt x="717" y="904"/>
                  </a:lnTo>
                  <a:lnTo>
                    <a:pt x="674" y="957"/>
                  </a:lnTo>
                  <a:lnTo>
                    <a:pt x="661" y="989"/>
                  </a:lnTo>
                  <a:lnTo>
                    <a:pt x="624" y="999"/>
                  </a:lnTo>
                  <a:lnTo>
                    <a:pt x="633" y="1020"/>
                  </a:lnTo>
                  <a:lnTo>
                    <a:pt x="657" y="1029"/>
                  </a:lnTo>
                  <a:lnTo>
                    <a:pt x="642" y="1038"/>
                  </a:lnTo>
                  <a:lnTo>
                    <a:pt x="621" y="1067"/>
                  </a:lnTo>
                  <a:lnTo>
                    <a:pt x="502" y="1074"/>
                  </a:lnTo>
                  <a:lnTo>
                    <a:pt x="482" y="1056"/>
                  </a:lnTo>
                  <a:lnTo>
                    <a:pt x="452" y="1050"/>
                  </a:lnTo>
                  <a:lnTo>
                    <a:pt x="397" y="1157"/>
                  </a:lnTo>
                  <a:lnTo>
                    <a:pt x="365" y="1181"/>
                  </a:lnTo>
                  <a:lnTo>
                    <a:pt x="360" y="1182"/>
                  </a:lnTo>
                  <a:lnTo>
                    <a:pt x="359" y="1172"/>
                  </a:lnTo>
                  <a:lnTo>
                    <a:pt x="361" y="1152"/>
                  </a:lnTo>
                  <a:lnTo>
                    <a:pt x="357" y="1134"/>
                  </a:lnTo>
                  <a:lnTo>
                    <a:pt x="345" y="1117"/>
                  </a:lnTo>
                  <a:lnTo>
                    <a:pt x="315" y="1116"/>
                  </a:lnTo>
                  <a:lnTo>
                    <a:pt x="299" y="1110"/>
                  </a:lnTo>
                  <a:lnTo>
                    <a:pt x="283" y="1104"/>
                  </a:lnTo>
                  <a:lnTo>
                    <a:pt x="269" y="1100"/>
                  </a:lnTo>
                  <a:lnTo>
                    <a:pt x="269" y="1089"/>
                  </a:lnTo>
                  <a:lnTo>
                    <a:pt x="255" y="1082"/>
                  </a:lnTo>
                  <a:lnTo>
                    <a:pt x="240" y="1077"/>
                  </a:lnTo>
                  <a:lnTo>
                    <a:pt x="222" y="1070"/>
                  </a:lnTo>
                  <a:lnTo>
                    <a:pt x="209" y="1059"/>
                  </a:lnTo>
                  <a:lnTo>
                    <a:pt x="194" y="1051"/>
                  </a:lnTo>
                  <a:lnTo>
                    <a:pt x="182" y="1038"/>
                  </a:lnTo>
                  <a:lnTo>
                    <a:pt x="187" y="1031"/>
                  </a:lnTo>
                  <a:lnTo>
                    <a:pt x="178" y="1030"/>
                  </a:lnTo>
                  <a:lnTo>
                    <a:pt x="139" y="1014"/>
                  </a:lnTo>
                  <a:lnTo>
                    <a:pt x="131" y="1005"/>
                  </a:lnTo>
                  <a:lnTo>
                    <a:pt x="131" y="994"/>
                  </a:lnTo>
                  <a:lnTo>
                    <a:pt x="135" y="989"/>
                  </a:lnTo>
                  <a:lnTo>
                    <a:pt x="144" y="985"/>
                  </a:lnTo>
                  <a:lnTo>
                    <a:pt x="149" y="980"/>
                  </a:lnTo>
                  <a:lnTo>
                    <a:pt x="152" y="978"/>
                  </a:lnTo>
                  <a:lnTo>
                    <a:pt x="156" y="983"/>
                  </a:lnTo>
                  <a:lnTo>
                    <a:pt x="159" y="977"/>
                  </a:lnTo>
                  <a:lnTo>
                    <a:pt x="159" y="970"/>
                  </a:lnTo>
                  <a:lnTo>
                    <a:pt x="163" y="955"/>
                  </a:lnTo>
                  <a:lnTo>
                    <a:pt x="165" y="952"/>
                  </a:lnTo>
                  <a:lnTo>
                    <a:pt x="171" y="952"/>
                  </a:lnTo>
                  <a:lnTo>
                    <a:pt x="179" y="952"/>
                  </a:lnTo>
                  <a:lnTo>
                    <a:pt x="186" y="949"/>
                  </a:lnTo>
                  <a:lnTo>
                    <a:pt x="191" y="940"/>
                  </a:lnTo>
                  <a:lnTo>
                    <a:pt x="194" y="938"/>
                  </a:lnTo>
                  <a:lnTo>
                    <a:pt x="205" y="938"/>
                  </a:lnTo>
                  <a:lnTo>
                    <a:pt x="210" y="934"/>
                  </a:lnTo>
                  <a:lnTo>
                    <a:pt x="221" y="908"/>
                  </a:lnTo>
                  <a:lnTo>
                    <a:pt x="228" y="896"/>
                  </a:lnTo>
                  <a:lnTo>
                    <a:pt x="232" y="894"/>
                  </a:lnTo>
                  <a:lnTo>
                    <a:pt x="234" y="893"/>
                  </a:lnTo>
                  <a:lnTo>
                    <a:pt x="249" y="876"/>
                  </a:lnTo>
                  <a:lnTo>
                    <a:pt x="251" y="867"/>
                  </a:lnTo>
                  <a:lnTo>
                    <a:pt x="255" y="860"/>
                  </a:lnTo>
                  <a:lnTo>
                    <a:pt x="267" y="870"/>
                  </a:lnTo>
                  <a:lnTo>
                    <a:pt x="273" y="871"/>
                  </a:lnTo>
                  <a:lnTo>
                    <a:pt x="286" y="863"/>
                  </a:lnTo>
                  <a:lnTo>
                    <a:pt x="302" y="862"/>
                  </a:lnTo>
                  <a:lnTo>
                    <a:pt x="307" y="859"/>
                  </a:lnTo>
                  <a:lnTo>
                    <a:pt x="313" y="866"/>
                  </a:lnTo>
                  <a:lnTo>
                    <a:pt x="318" y="865"/>
                  </a:lnTo>
                  <a:lnTo>
                    <a:pt x="326" y="867"/>
                  </a:lnTo>
                  <a:lnTo>
                    <a:pt x="340" y="865"/>
                  </a:lnTo>
                  <a:lnTo>
                    <a:pt x="353" y="866"/>
                  </a:lnTo>
                  <a:lnTo>
                    <a:pt x="362" y="856"/>
                  </a:lnTo>
                  <a:lnTo>
                    <a:pt x="355" y="850"/>
                  </a:lnTo>
                  <a:lnTo>
                    <a:pt x="349" y="851"/>
                  </a:lnTo>
                  <a:lnTo>
                    <a:pt x="342" y="843"/>
                  </a:lnTo>
                  <a:lnTo>
                    <a:pt x="336" y="843"/>
                  </a:lnTo>
                  <a:lnTo>
                    <a:pt x="332" y="838"/>
                  </a:lnTo>
                  <a:lnTo>
                    <a:pt x="334" y="834"/>
                  </a:lnTo>
                  <a:lnTo>
                    <a:pt x="344" y="831"/>
                  </a:lnTo>
                  <a:lnTo>
                    <a:pt x="339" y="827"/>
                  </a:lnTo>
                  <a:lnTo>
                    <a:pt x="327" y="829"/>
                  </a:lnTo>
                  <a:lnTo>
                    <a:pt x="321" y="824"/>
                  </a:lnTo>
                  <a:lnTo>
                    <a:pt x="315" y="823"/>
                  </a:lnTo>
                  <a:lnTo>
                    <a:pt x="302" y="815"/>
                  </a:lnTo>
                  <a:lnTo>
                    <a:pt x="291" y="812"/>
                  </a:lnTo>
                  <a:lnTo>
                    <a:pt x="282" y="812"/>
                  </a:lnTo>
                  <a:lnTo>
                    <a:pt x="269" y="821"/>
                  </a:lnTo>
                  <a:lnTo>
                    <a:pt x="268" y="822"/>
                  </a:lnTo>
                  <a:lnTo>
                    <a:pt x="259" y="821"/>
                  </a:lnTo>
                  <a:lnTo>
                    <a:pt x="256" y="819"/>
                  </a:lnTo>
                  <a:lnTo>
                    <a:pt x="259" y="811"/>
                  </a:lnTo>
                  <a:lnTo>
                    <a:pt x="256" y="810"/>
                  </a:lnTo>
                  <a:lnTo>
                    <a:pt x="243" y="822"/>
                  </a:lnTo>
                  <a:lnTo>
                    <a:pt x="232" y="825"/>
                  </a:lnTo>
                  <a:lnTo>
                    <a:pt x="218" y="842"/>
                  </a:lnTo>
                  <a:lnTo>
                    <a:pt x="214" y="845"/>
                  </a:lnTo>
                  <a:lnTo>
                    <a:pt x="209" y="845"/>
                  </a:lnTo>
                  <a:lnTo>
                    <a:pt x="205" y="839"/>
                  </a:lnTo>
                  <a:lnTo>
                    <a:pt x="201" y="835"/>
                  </a:lnTo>
                  <a:lnTo>
                    <a:pt x="186" y="836"/>
                  </a:lnTo>
                  <a:lnTo>
                    <a:pt x="182" y="834"/>
                  </a:lnTo>
                  <a:lnTo>
                    <a:pt x="173" y="820"/>
                  </a:lnTo>
                  <a:lnTo>
                    <a:pt x="172" y="814"/>
                  </a:lnTo>
                  <a:lnTo>
                    <a:pt x="176" y="812"/>
                  </a:lnTo>
                  <a:lnTo>
                    <a:pt x="169" y="807"/>
                  </a:lnTo>
                  <a:lnTo>
                    <a:pt x="162" y="806"/>
                  </a:lnTo>
                  <a:lnTo>
                    <a:pt x="158" y="803"/>
                  </a:lnTo>
                  <a:lnTo>
                    <a:pt x="146" y="800"/>
                  </a:lnTo>
                  <a:lnTo>
                    <a:pt x="154" y="808"/>
                  </a:lnTo>
                  <a:lnTo>
                    <a:pt x="155" y="813"/>
                  </a:lnTo>
                  <a:lnTo>
                    <a:pt x="146" y="834"/>
                  </a:lnTo>
                  <a:lnTo>
                    <a:pt x="135" y="852"/>
                  </a:lnTo>
                  <a:lnTo>
                    <a:pt x="134" y="860"/>
                  </a:lnTo>
                  <a:lnTo>
                    <a:pt x="135" y="866"/>
                  </a:lnTo>
                  <a:lnTo>
                    <a:pt x="132" y="875"/>
                  </a:lnTo>
                  <a:lnTo>
                    <a:pt x="128" y="879"/>
                  </a:lnTo>
                  <a:lnTo>
                    <a:pt x="127" y="889"/>
                  </a:lnTo>
                  <a:lnTo>
                    <a:pt x="126" y="897"/>
                  </a:lnTo>
                  <a:lnTo>
                    <a:pt x="119" y="908"/>
                  </a:lnTo>
                  <a:lnTo>
                    <a:pt x="113" y="915"/>
                  </a:lnTo>
                  <a:lnTo>
                    <a:pt x="107" y="915"/>
                  </a:lnTo>
                  <a:lnTo>
                    <a:pt x="103" y="913"/>
                  </a:lnTo>
                  <a:lnTo>
                    <a:pt x="98" y="908"/>
                  </a:lnTo>
                  <a:lnTo>
                    <a:pt x="97" y="906"/>
                  </a:lnTo>
                  <a:lnTo>
                    <a:pt x="92" y="903"/>
                  </a:lnTo>
                  <a:lnTo>
                    <a:pt x="85" y="895"/>
                  </a:lnTo>
                  <a:lnTo>
                    <a:pt x="67" y="869"/>
                  </a:lnTo>
                  <a:lnTo>
                    <a:pt x="58" y="851"/>
                  </a:lnTo>
                  <a:lnTo>
                    <a:pt x="53" y="840"/>
                  </a:lnTo>
                  <a:lnTo>
                    <a:pt x="44" y="804"/>
                  </a:lnTo>
                  <a:lnTo>
                    <a:pt x="39" y="791"/>
                  </a:lnTo>
                  <a:lnTo>
                    <a:pt x="30" y="778"/>
                  </a:lnTo>
                  <a:lnTo>
                    <a:pt x="26" y="772"/>
                  </a:lnTo>
                  <a:lnTo>
                    <a:pt x="21" y="769"/>
                  </a:lnTo>
                  <a:lnTo>
                    <a:pt x="10" y="755"/>
                  </a:lnTo>
                  <a:lnTo>
                    <a:pt x="4" y="733"/>
                  </a:lnTo>
                  <a:lnTo>
                    <a:pt x="3" y="717"/>
                  </a:lnTo>
                  <a:lnTo>
                    <a:pt x="5" y="697"/>
                  </a:lnTo>
                  <a:lnTo>
                    <a:pt x="3" y="678"/>
                  </a:lnTo>
                  <a:lnTo>
                    <a:pt x="5" y="671"/>
                  </a:lnTo>
                  <a:lnTo>
                    <a:pt x="8" y="676"/>
                  </a:lnTo>
                  <a:lnTo>
                    <a:pt x="10" y="689"/>
                  </a:lnTo>
                  <a:lnTo>
                    <a:pt x="12" y="693"/>
                  </a:lnTo>
                  <a:lnTo>
                    <a:pt x="14" y="689"/>
                  </a:lnTo>
                  <a:lnTo>
                    <a:pt x="13" y="686"/>
                  </a:lnTo>
                  <a:lnTo>
                    <a:pt x="3" y="607"/>
                  </a:lnTo>
                  <a:lnTo>
                    <a:pt x="4" y="594"/>
                  </a:lnTo>
                  <a:lnTo>
                    <a:pt x="0" y="578"/>
                  </a:lnTo>
                  <a:lnTo>
                    <a:pt x="7" y="546"/>
                  </a:lnTo>
                  <a:lnTo>
                    <a:pt x="14" y="540"/>
                  </a:lnTo>
                  <a:lnTo>
                    <a:pt x="22" y="530"/>
                  </a:lnTo>
                  <a:lnTo>
                    <a:pt x="25" y="528"/>
                  </a:lnTo>
                  <a:lnTo>
                    <a:pt x="34" y="524"/>
                  </a:lnTo>
                  <a:lnTo>
                    <a:pt x="47" y="507"/>
                  </a:lnTo>
                  <a:lnTo>
                    <a:pt x="55" y="507"/>
                  </a:lnTo>
                  <a:lnTo>
                    <a:pt x="71" y="515"/>
                  </a:lnTo>
                  <a:lnTo>
                    <a:pt x="85" y="529"/>
                  </a:lnTo>
                  <a:lnTo>
                    <a:pt x="90" y="532"/>
                  </a:lnTo>
                  <a:lnTo>
                    <a:pt x="92" y="528"/>
                  </a:lnTo>
                  <a:lnTo>
                    <a:pt x="85" y="521"/>
                  </a:lnTo>
                  <a:lnTo>
                    <a:pt x="86" y="518"/>
                  </a:lnTo>
                  <a:lnTo>
                    <a:pt x="90" y="518"/>
                  </a:lnTo>
                  <a:lnTo>
                    <a:pt x="101" y="524"/>
                  </a:lnTo>
                  <a:lnTo>
                    <a:pt x="118" y="526"/>
                  </a:lnTo>
                  <a:lnTo>
                    <a:pt x="125" y="529"/>
                  </a:lnTo>
                  <a:lnTo>
                    <a:pt x="139" y="526"/>
                  </a:lnTo>
                  <a:lnTo>
                    <a:pt x="135" y="516"/>
                  </a:lnTo>
                  <a:lnTo>
                    <a:pt x="134" y="513"/>
                  </a:lnTo>
                  <a:lnTo>
                    <a:pt x="133" y="512"/>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67"/>
            <p:cNvSpPr>
              <a:spLocks/>
            </p:cNvSpPr>
            <p:nvPr/>
          </p:nvSpPr>
          <p:spPr bwMode="auto">
            <a:xfrm>
              <a:off x="1982788" y="2376488"/>
              <a:ext cx="1670050" cy="1876425"/>
            </a:xfrm>
            <a:custGeom>
              <a:avLst/>
              <a:gdLst/>
              <a:ahLst/>
              <a:cxnLst>
                <a:cxn ang="0">
                  <a:pos x="326" y="514"/>
                </a:cxn>
                <a:cxn ang="0">
                  <a:pos x="504" y="247"/>
                </a:cxn>
                <a:cxn ang="0">
                  <a:pos x="568" y="225"/>
                </a:cxn>
                <a:cxn ang="0">
                  <a:pos x="579" y="328"/>
                </a:cxn>
                <a:cxn ang="0">
                  <a:pos x="654" y="174"/>
                </a:cxn>
                <a:cxn ang="0">
                  <a:pos x="719" y="59"/>
                </a:cxn>
                <a:cxn ang="0">
                  <a:pos x="800" y="0"/>
                </a:cxn>
                <a:cxn ang="0">
                  <a:pos x="848" y="141"/>
                </a:cxn>
                <a:cxn ang="0">
                  <a:pos x="739" y="280"/>
                </a:cxn>
                <a:cxn ang="0">
                  <a:pos x="846" y="358"/>
                </a:cxn>
                <a:cxn ang="0">
                  <a:pos x="995" y="589"/>
                </a:cxn>
                <a:cxn ang="0">
                  <a:pos x="1023" y="736"/>
                </a:cxn>
                <a:cxn ang="0">
                  <a:pos x="988" y="836"/>
                </a:cxn>
                <a:cxn ang="0">
                  <a:pos x="717" y="904"/>
                </a:cxn>
                <a:cxn ang="0">
                  <a:pos x="633" y="1020"/>
                </a:cxn>
                <a:cxn ang="0">
                  <a:pos x="502" y="1074"/>
                </a:cxn>
                <a:cxn ang="0">
                  <a:pos x="365" y="1181"/>
                </a:cxn>
                <a:cxn ang="0">
                  <a:pos x="357" y="1134"/>
                </a:cxn>
                <a:cxn ang="0">
                  <a:pos x="283" y="1104"/>
                </a:cxn>
                <a:cxn ang="0">
                  <a:pos x="240" y="1077"/>
                </a:cxn>
                <a:cxn ang="0">
                  <a:pos x="182" y="1038"/>
                </a:cxn>
                <a:cxn ang="0">
                  <a:pos x="131" y="1005"/>
                </a:cxn>
                <a:cxn ang="0">
                  <a:pos x="149" y="980"/>
                </a:cxn>
                <a:cxn ang="0">
                  <a:pos x="159" y="970"/>
                </a:cxn>
                <a:cxn ang="0">
                  <a:pos x="179" y="952"/>
                </a:cxn>
                <a:cxn ang="0">
                  <a:pos x="205" y="938"/>
                </a:cxn>
                <a:cxn ang="0">
                  <a:pos x="232" y="894"/>
                </a:cxn>
                <a:cxn ang="0">
                  <a:pos x="255" y="860"/>
                </a:cxn>
                <a:cxn ang="0">
                  <a:pos x="302" y="862"/>
                </a:cxn>
                <a:cxn ang="0">
                  <a:pos x="326" y="867"/>
                </a:cxn>
                <a:cxn ang="0">
                  <a:pos x="355" y="850"/>
                </a:cxn>
                <a:cxn ang="0">
                  <a:pos x="332" y="838"/>
                </a:cxn>
                <a:cxn ang="0">
                  <a:pos x="327" y="829"/>
                </a:cxn>
                <a:cxn ang="0">
                  <a:pos x="291" y="812"/>
                </a:cxn>
                <a:cxn ang="0">
                  <a:pos x="259" y="821"/>
                </a:cxn>
                <a:cxn ang="0">
                  <a:pos x="243" y="822"/>
                </a:cxn>
                <a:cxn ang="0">
                  <a:pos x="209" y="845"/>
                </a:cxn>
                <a:cxn ang="0">
                  <a:pos x="182" y="834"/>
                </a:cxn>
                <a:cxn ang="0">
                  <a:pos x="169" y="807"/>
                </a:cxn>
                <a:cxn ang="0">
                  <a:pos x="154" y="808"/>
                </a:cxn>
                <a:cxn ang="0">
                  <a:pos x="134" y="860"/>
                </a:cxn>
                <a:cxn ang="0">
                  <a:pos x="127" y="889"/>
                </a:cxn>
                <a:cxn ang="0">
                  <a:pos x="107" y="915"/>
                </a:cxn>
                <a:cxn ang="0">
                  <a:pos x="92" y="903"/>
                </a:cxn>
                <a:cxn ang="0">
                  <a:pos x="53" y="840"/>
                </a:cxn>
                <a:cxn ang="0">
                  <a:pos x="26" y="772"/>
                </a:cxn>
                <a:cxn ang="0">
                  <a:pos x="3" y="717"/>
                </a:cxn>
                <a:cxn ang="0">
                  <a:pos x="8" y="676"/>
                </a:cxn>
                <a:cxn ang="0">
                  <a:pos x="13" y="686"/>
                </a:cxn>
                <a:cxn ang="0">
                  <a:pos x="7" y="546"/>
                </a:cxn>
                <a:cxn ang="0">
                  <a:pos x="34" y="524"/>
                </a:cxn>
                <a:cxn ang="0">
                  <a:pos x="85" y="529"/>
                </a:cxn>
                <a:cxn ang="0">
                  <a:pos x="86" y="518"/>
                </a:cxn>
                <a:cxn ang="0">
                  <a:pos x="125" y="529"/>
                </a:cxn>
                <a:cxn ang="0">
                  <a:pos x="133" y="512"/>
                </a:cxn>
              </a:cxnLst>
              <a:rect l="0" t="0" r="r" b="b"/>
              <a:pathLst>
                <a:path w="1052" h="1182">
                  <a:moveTo>
                    <a:pt x="133" y="512"/>
                  </a:moveTo>
                  <a:lnTo>
                    <a:pt x="191" y="517"/>
                  </a:lnTo>
                  <a:lnTo>
                    <a:pt x="251" y="523"/>
                  </a:lnTo>
                  <a:lnTo>
                    <a:pt x="326" y="514"/>
                  </a:lnTo>
                  <a:lnTo>
                    <a:pt x="394" y="504"/>
                  </a:lnTo>
                  <a:lnTo>
                    <a:pt x="406" y="423"/>
                  </a:lnTo>
                  <a:lnTo>
                    <a:pt x="492" y="281"/>
                  </a:lnTo>
                  <a:lnTo>
                    <a:pt x="504" y="247"/>
                  </a:lnTo>
                  <a:lnTo>
                    <a:pt x="500" y="209"/>
                  </a:lnTo>
                  <a:lnTo>
                    <a:pt x="533" y="189"/>
                  </a:lnTo>
                  <a:lnTo>
                    <a:pt x="574" y="199"/>
                  </a:lnTo>
                  <a:lnTo>
                    <a:pt x="568" y="225"/>
                  </a:lnTo>
                  <a:lnTo>
                    <a:pt x="548" y="269"/>
                  </a:lnTo>
                  <a:lnTo>
                    <a:pt x="554" y="284"/>
                  </a:lnTo>
                  <a:lnTo>
                    <a:pt x="563" y="304"/>
                  </a:lnTo>
                  <a:lnTo>
                    <a:pt x="579" y="328"/>
                  </a:lnTo>
                  <a:lnTo>
                    <a:pt x="588" y="269"/>
                  </a:lnTo>
                  <a:lnTo>
                    <a:pt x="599" y="238"/>
                  </a:lnTo>
                  <a:lnTo>
                    <a:pt x="657" y="207"/>
                  </a:lnTo>
                  <a:lnTo>
                    <a:pt x="654" y="174"/>
                  </a:lnTo>
                  <a:lnTo>
                    <a:pt x="667" y="147"/>
                  </a:lnTo>
                  <a:lnTo>
                    <a:pt x="661" y="108"/>
                  </a:lnTo>
                  <a:lnTo>
                    <a:pt x="708" y="78"/>
                  </a:lnTo>
                  <a:lnTo>
                    <a:pt x="719" y="59"/>
                  </a:lnTo>
                  <a:lnTo>
                    <a:pt x="775" y="70"/>
                  </a:lnTo>
                  <a:lnTo>
                    <a:pt x="772" y="43"/>
                  </a:lnTo>
                  <a:lnTo>
                    <a:pt x="784" y="40"/>
                  </a:lnTo>
                  <a:lnTo>
                    <a:pt x="800" y="0"/>
                  </a:lnTo>
                  <a:lnTo>
                    <a:pt x="852" y="11"/>
                  </a:lnTo>
                  <a:lnTo>
                    <a:pt x="889" y="40"/>
                  </a:lnTo>
                  <a:lnTo>
                    <a:pt x="885" y="87"/>
                  </a:lnTo>
                  <a:lnTo>
                    <a:pt x="848" y="141"/>
                  </a:lnTo>
                  <a:lnTo>
                    <a:pt x="813" y="216"/>
                  </a:lnTo>
                  <a:lnTo>
                    <a:pt x="774" y="215"/>
                  </a:lnTo>
                  <a:lnTo>
                    <a:pt x="746" y="250"/>
                  </a:lnTo>
                  <a:lnTo>
                    <a:pt x="739" y="280"/>
                  </a:lnTo>
                  <a:lnTo>
                    <a:pt x="760" y="309"/>
                  </a:lnTo>
                  <a:lnTo>
                    <a:pt x="820" y="308"/>
                  </a:lnTo>
                  <a:lnTo>
                    <a:pt x="838" y="314"/>
                  </a:lnTo>
                  <a:lnTo>
                    <a:pt x="846" y="358"/>
                  </a:lnTo>
                  <a:lnTo>
                    <a:pt x="973" y="435"/>
                  </a:lnTo>
                  <a:lnTo>
                    <a:pt x="1000" y="458"/>
                  </a:lnTo>
                  <a:lnTo>
                    <a:pt x="1014" y="507"/>
                  </a:lnTo>
                  <a:lnTo>
                    <a:pt x="995" y="589"/>
                  </a:lnTo>
                  <a:lnTo>
                    <a:pt x="1007" y="641"/>
                  </a:lnTo>
                  <a:lnTo>
                    <a:pt x="935" y="686"/>
                  </a:lnTo>
                  <a:lnTo>
                    <a:pt x="954" y="715"/>
                  </a:lnTo>
                  <a:lnTo>
                    <a:pt x="1023" y="736"/>
                  </a:lnTo>
                  <a:lnTo>
                    <a:pt x="1052" y="790"/>
                  </a:lnTo>
                  <a:lnTo>
                    <a:pt x="1034" y="819"/>
                  </a:lnTo>
                  <a:lnTo>
                    <a:pt x="1011" y="822"/>
                  </a:lnTo>
                  <a:lnTo>
                    <a:pt x="988" y="836"/>
                  </a:lnTo>
                  <a:lnTo>
                    <a:pt x="964" y="864"/>
                  </a:lnTo>
                  <a:lnTo>
                    <a:pt x="778" y="947"/>
                  </a:lnTo>
                  <a:lnTo>
                    <a:pt x="751" y="940"/>
                  </a:lnTo>
                  <a:lnTo>
                    <a:pt x="717" y="904"/>
                  </a:lnTo>
                  <a:lnTo>
                    <a:pt x="674" y="957"/>
                  </a:lnTo>
                  <a:lnTo>
                    <a:pt x="661" y="989"/>
                  </a:lnTo>
                  <a:lnTo>
                    <a:pt x="624" y="999"/>
                  </a:lnTo>
                  <a:lnTo>
                    <a:pt x="633" y="1020"/>
                  </a:lnTo>
                  <a:lnTo>
                    <a:pt x="657" y="1029"/>
                  </a:lnTo>
                  <a:lnTo>
                    <a:pt x="642" y="1038"/>
                  </a:lnTo>
                  <a:lnTo>
                    <a:pt x="621" y="1067"/>
                  </a:lnTo>
                  <a:lnTo>
                    <a:pt x="502" y="1074"/>
                  </a:lnTo>
                  <a:lnTo>
                    <a:pt x="482" y="1056"/>
                  </a:lnTo>
                  <a:lnTo>
                    <a:pt x="452" y="1050"/>
                  </a:lnTo>
                  <a:lnTo>
                    <a:pt x="397" y="1157"/>
                  </a:lnTo>
                  <a:lnTo>
                    <a:pt x="365" y="1181"/>
                  </a:lnTo>
                  <a:lnTo>
                    <a:pt x="360" y="1182"/>
                  </a:lnTo>
                  <a:lnTo>
                    <a:pt x="359" y="1172"/>
                  </a:lnTo>
                  <a:lnTo>
                    <a:pt x="361" y="1152"/>
                  </a:lnTo>
                  <a:lnTo>
                    <a:pt x="357" y="1134"/>
                  </a:lnTo>
                  <a:lnTo>
                    <a:pt x="345" y="1117"/>
                  </a:lnTo>
                  <a:lnTo>
                    <a:pt x="315" y="1116"/>
                  </a:lnTo>
                  <a:lnTo>
                    <a:pt x="299" y="1110"/>
                  </a:lnTo>
                  <a:lnTo>
                    <a:pt x="283" y="1104"/>
                  </a:lnTo>
                  <a:lnTo>
                    <a:pt x="269" y="1100"/>
                  </a:lnTo>
                  <a:lnTo>
                    <a:pt x="269" y="1089"/>
                  </a:lnTo>
                  <a:lnTo>
                    <a:pt x="255" y="1082"/>
                  </a:lnTo>
                  <a:lnTo>
                    <a:pt x="240" y="1077"/>
                  </a:lnTo>
                  <a:lnTo>
                    <a:pt x="222" y="1070"/>
                  </a:lnTo>
                  <a:lnTo>
                    <a:pt x="209" y="1059"/>
                  </a:lnTo>
                  <a:lnTo>
                    <a:pt x="194" y="1051"/>
                  </a:lnTo>
                  <a:lnTo>
                    <a:pt x="182" y="1038"/>
                  </a:lnTo>
                  <a:lnTo>
                    <a:pt x="187" y="1031"/>
                  </a:lnTo>
                  <a:lnTo>
                    <a:pt x="178" y="1030"/>
                  </a:lnTo>
                  <a:lnTo>
                    <a:pt x="139" y="1014"/>
                  </a:lnTo>
                  <a:lnTo>
                    <a:pt x="131" y="1005"/>
                  </a:lnTo>
                  <a:lnTo>
                    <a:pt x="131" y="994"/>
                  </a:lnTo>
                  <a:lnTo>
                    <a:pt x="135" y="989"/>
                  </a:lnTo>
                  <a:lnTo>
                    <a:pt x="144" y="985"/>
                  </a:lnTo>
                  <a:lnTo>
                    <a:pt x="149" y="980"/>
                  </a:lnTo>
                  <a:lnTo>
                    <a:pt x="152" y="978"/>
                  </a:lnTo>
                  <a:lnTo>
                    <a:pt x="156" y="983"/>
                  </a:lnTo>
                  <a:lnTo>
                    <a:pt x="159" y="977"/>
                  </a:lnTo>
                  <a:lnTo>
                    <a:pt x="159" y="970"/>
                  </a:lnTo>
                  <a:lnTo>
                    <a:pt x="163" y="955"/>
                  </a:lnTo>
                  <a:lnTo>
                    <a:pt x="165" y="952"/>
                  </a:lnTo>
                  <a:lnTo>
                    <a:pt x="171" y="952"/>
                  </a:lnTo>
                  <a:lnTo>
                    <a:pt x="179" y="952"/>
                  </a:lnTo>
                  <a:lnTo>
                    <a:pt x="186" y="949"/>
                  </a:lnTo>
                  <a:lnTo>
                    <a:pt x="191" y="940"/>
                  </a:lnTo>
                  <a:lnTo>
                    <a:pt x="194" y="938"/>
                  </a:lnTo>
                  <a:lnTo>
                    <a:pt x="205" y="938"/>
                  </a:lnTo>
                  <a:lnTo>
                    <a:pt x="210" y="934"/>
                  </a:lnTo>
                  <a:lnTo>
                    <a:pt x="221" y="908"/>
                  </a:lnTo>
                  <a:lnTo>
                    <a:pt x="228" y="896"/>
                  </a:lnTo>
                  <a:lnTo>
                    <a:pt x="232" y="894"/>
                  </a:lnTo>
                  <a:lnTo>
                    <a:pt x="234" y="893"/>
                  </a:lnTo>
                  <a:lnTo>
                    <a:pt x="249" y="876"/>
                  </a:lnTo>
                  <a:lnTo>
                    <a:pt x="251" y="867"/>
                  </a:lnTo>
                  <a:lnTo>
                    <a:pt x="255" y="860"/>
                  </a:lnTo>
                  <a:lnTo>
                    <a:pt x="267" y="870"/>
                  </a:lnTo>
                  <a:lnTo>
                    <a:pt x="273" y="871"/>
                  </a:lnTo>
                  <a:lnTo>
                    <a:pt x="286" y="863"/>
                  </a:lnTo>
                  <a:lnTo>
                    <a:pt x="302" y="862"/>
                  </a:lnTo>
                  <a:lnTo>
                    <a:pt x="307" y="859"/>
                  </a:lnTo>
                  <a:lnTo>
                    <a:pt x="313" y="866"/>
                  </a:lnTo>
                  <a:lnTo>
                    <a:pt x="318" y="865"/>
                  </a:lnTo>
                  <a:lnTo>
                    <a:pt x="326" y="867"/>
                  </a:lnTo>
                  <a:lnTo>
                    <a:pt x="340" y="865"/>
                  </a:lnTo>
                  <a:lnTo>
                    <a:pt x="353" y="866"/>
                  </a:lnTo>
                  <a:lnTo>
                    <a:pt x="362" y="856"/>
                  </a:lnTo>
                  <a:lnTo>
                    <a:pt x="355" y="850"/>
                  </a:lnTo>
                  <a:lnTo>
                    <a:pt x="349" y="851"/>
                  </a:lnTo>
                  <a:lnTo>
                    <a:pt x="342" y="843"/>
                  </a:lnTo>
                  <a:lnTo>
                    <a:pt x="336" y="843"/>
                  </a:lnTo>
                  <a:lnTo>
                    <a:pt x="332" y="838"/>
                  </a:lnTo>
                  <a:lnTo>
                    <a:pt x="334" y="834"/>
                  </a:lnTo>
                  <a:lnTo>
                    <a:pt x="344" y="831"/>
                  </a:lnTo>
                  <a:lnTo>
                    <a:pt x="339" y="827"/>
                  </a:lnTo>
                  <a:lnTo>
                    <a:pt x="327" y="829"/>
                  </a:lnTo>
                  <a:lnTo>
                    <a:pt x="321" y="824"/>
                  </a:lnTo>
                  <a:lnTo>
                    <a:pt x="315" y="823"/>
                  </a:lnTo>
                  <a:lnTo>
                    <a:pt x="302" y="815"/>
                  </a:lnTo>
                  <a:lnTo>
                    <a:pt x="291" y="812"/>
                  </a:lnTo>
                  <a:lnTo>
                    <a:pt x="282" y="812"/>
                  </a:lnTo>
                  <a:lnTo>
                    <a:pt x="269" y="821"/>
                  </a:lnTo>
                  <a:lnTo>
                    <a:pt x="268" y="822"/>
                  </a:lnTo>
                  <a:lnTo>
                    <a:pt x="259" y="821"/>
                  </a:lnTo>
                  <a:lnTo>
                    <a:pt x="256" y="819"/>
                  </a:lnTo>
                  <a:lnTo>
                    <a:pt x="259" y="811"/>
                  </a:lnTo>
                  <a:lnTo>
                    <a:pt x="256" y="810"/>
                  </a:lnTo>
                  <a:lnTo>
                    <a:pt x="243" y="822"/>
                  </a:lnTo>
                  <a:lnTo>
                    <a:pt x="232" y="825"/>
                  </a:lnTo>
                  <a:lnTo>
                    <a:pt x="218" y="842"/>
                  </a:lnTo>
                  <a:lnTo>
                    <a:pt x="214" y="845"/>
                  </a:lnTo>
                  <a:lnTo>
                    <a:pt x="209" y="845"/>
                  </a:lnTo>
                  <a:lnTo>
                    <a:pt x="205" y="839"/>
                  </a:lnTo>
                  <a:lnTo>
                    <a:pt x="201" y="835"/>
                  </a:lnTo>
                  <a:lnTo>
                    <a:pt x="186" y="836"/>
                  </a:lnTo>
                  <a:lnTo>
                    <a:pt x="182" y="834"/>
                  </a:lnTo>
                  <a:lnTo>
                    <a:pt x="173" y="820"/>
                  </a:lnTo>
                  <a:lnTo>
                    <a:pt x="172" y="814"/>
                  </a:lnTo>
                  <a:lnTo>
                    <a:pt x="176" y="812"/>
                  </a:lnTo>
                  <a:lnTo>
                    <a:pt x="169" y="807"/>
                  </a:lnTo>
                  <a:lnTo>
                    <a:pt x="162" y="806"/>
                  </a:lnTo>
                  <a:lnTo>
                    <a:pt x="158" y="803"/>
                  </a:lnTo>
                  <a:lnTo>
                    <a:pt x="146" y="800"/>
                  </a:lnTo>
                  <a:lnTo>
                    <a:pt x="154" y="808"/>
                  </a:lnTo>
                  <a:lnTo>
                    <a:pt x="155" y="813"/>
                  </a:lnTo>
                  <a:lnTo>
                    <a:pt x="146" y="834"/>
                  </a:lnTo>
                  <a:lnTo>
                    <a:pt x="135" y="852"/>
                  </a:lnTo>
                  <a:lnTo>
                    <a:pt x="134" y="860"/>
                  </a:lnTo>
                  <a:lnTo>
                    <a:pt x="135" y="866"/>
                  </a:lnTo>
                  <a:lnTo>
                    <a:pt x="132" y="875"/>
                  </a:lnTo>
                  <a:lnTo>
                    <a:pt x="128" y="879"/>
                  </a:lnTo>
                  <a:lnTo>
                    <a:pt x="127" y="889"/>
                  </a:lnTo>
                  <a:lnTo>
                    <a:pt x="126" y="897"/>
                  </a:lnTo>
                  <a:lnTo>
                    <a:pt x="119" y="908"/>
                  </a:lnTo>
                  <a:lnTo>
                    <a:pt x="113" y="915"/>
                  </a:lnTo>
                  <a:lnTo>
                    <a:pt x="107" y="915"/>
                  </a:lnTo>
                  <a:lnTo>
                    <a:pt x="103" y="913"/>
                  </a:lnTo>
                  <a:lnTo>
                    <a:pt x="98" y="908"/>
                  </a:lnTo>
                  <a:lnTo>
                    <a:pt x="97" y="906"/>
                  </a:lnTo>
                  <a:lnTo>
                    <a:pt x="92" y="903"/>
                  </a:lnTo>
                  <a:lnTo>
                    <a:pt x="85" y="895"/>
                  </a:lnTo>
                  <a:lnTo>
                    <a:pt x="67" y="869"/>
                  </a:lnTo>
                  <a:lnTo>
                    <a:pt x="58" y="851"/>
                  </a:lnTo>
                  <a:lnTo>
                    <a:pt x="53" y="840"/>
                  </a:lnTo>
                  <a:lnTo>
                    <a:pt x="44" y="804"/>
                  </a:lnTo>
                  <a:lnTo>
                    <a:pt x="39" y="791"/>
                  </a:lnTo>
                  <a:lnTo>
                    <a:pt x="30" y="778"/>
                  </a:lnTo>
                  <a:lnTo>
                    <a:pt x="26" y="772"/>
                  </a:lnTo>
                  <a:lnTo>
                    <a:pt x="21" y="769"/>
                  </a:lnTo>
                  <a:lnTo>
                    <a:pt x="10" y="755"/>
                  </a:lnTo>
                  <a:lnTo>
                    <a:pt x="4" y="733"/>
                  </a:lnTo>
                  <a:lnTo>
                    <a:pt x="3" y="717"/>
                  </a:lnTo>
                  <a:lnTo>
                    <a:pt x="5" y="697"/>
                  </a:lnTo>
                  <a:lnTo>
                    <a:pt x="3" y="678"/>
                  </a:lnTo>
                  <a:lnTo>
                    <a:pt x="5" y="671"/>
                  </a:lnTo>
                  <a:lnTo>
                    <a:pt x="8" y="676"/>
                  </a:lnTo>
                  <a:lnTo>
                    <a:pt x="10" y="689"/>
                  </a:lnTo>
                  <a:lnTo>
                    <a:pt x="12" y="693"/>
                  </a:lnTo>
                  <a:lnTo>
                    <a:pt x="14" y="689"/>
                  </a:lnTo>
                  <a:lnTo>
                    <a:pt x="13" y="686"/>
                  </a:lnTo>
                  <a:lnTo>
                    <a:pt x="3" y="607"/>
                  </a:lnTo>
                  <a:lnTo>
                    <a:pt x="4" y="594"/>
                  </a:lnTo>
                  <a:lnTo>
                    <a:pt x="0" y="578"/>
                  </a:lnTo>
                  <a:lnTo>
                    <a:pt x="7" y="546"/>
                  </a:lnTo>
                  <a:lnTo>
                    <a:pt x="14" y="540"/>
                  </a:lnTo>
                  <a:lnTo>
                    <a:pt x="22" y="530"/>
                  </a:lnTo>
                  <a:lnTo>
                    <a:pt x="25" y="528"/>
                  </a:lnTo>
                  <a:lnTo>
                    <a:pt x="34" y="524"/>
                  </a:lnTo>
                  <a:lnTo>
                    <a:pt x="47" y="507"/>
                  </a:lnTo>
                  <a:lnTo>
                    <a:pt x="55" y="507"/>
                  </a:lnTo>
                  <a:lnTo>
                    <a:pt x="71" y="515"/>
                  </a:lnTo>
                  <a:lnTo>
                    <a:pt x="85" y="529"/>
                  </a:lnTo>
                  <a:lnTo>
                    <a:pt x="90" y="532"/>
                  </a:lnTo>
                  <a:lnTo>
                    <a:pt x="92" y="528"/>
                  </a:lnTo>
                  <a:lnTo>
                    <a:pt x="85" y="521"/>
                  </a:lnTo>
                  <a:lnTo>
                    <a:pt x="86" y="518"/>
                  </a:lnTo>
                  <a:lnTo>
                    <a:pt x="90" y="518"/>
                  </a:lnTo>
                  <a:lnTo>
                    <a:pt x="101" y="524"/>
                  </a:lnTo>
                  <a:lnTo>
                    <a:pt x="118" y="526"/>
                  </a:lnTo>
                  <a:lnTo>
                    <a:pt x="125" y="529"/>
                  </a:lnTo>
                  <a:lnTo>
                    <a:pt x="139" y="526"/>
                  </a:lnTo>
                  <a:lnTo>
                    <a:pt x="135" y="516"/>
                  </a:lnTo>
                  <a:lnTo>
                    <a:pt x="134" y="513"/>
                  </a:lnTo>
                  <a:lnTo>
                    <a:pt x="133" y="512"/>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68"/>
            <p:cNvSpPr>
              <a:spLocks/>
            </p:cNvSpPr>
            <p:nvPr/>
          </p:nvSpPr>
          <p:spPr bwMode="auto">
            <a:xfrm>
              <a:off x="3978275" y="1000125"/>
              <a:ext cx="2759075" cy="2508250"/>
            </a:xfrm>
            <a:custGeom>
              <a:avLst/>
              <a:gdLst/>
              <a:ahLst/>
              <a:cxnLst>
                <a:cxn ang="0">
                  <a:pos x="1736" y="1163"/>
                </a:cxn>
                <a:cxn ang="0">
                  <a:pos x="1726" y="1196"/>
                </a:cxn>
                <a:cxn ang="0">
                  <a:pos x="1603" y="1199"/>
                </a:cxn>
                <a:cxn ang="0">
                  <a:pos x="1404" y="1257"/>
                </a:cxn>
                <a:cxn ang="0">
                  <a:pos x="1215" y="1126"/>
                </a:cxn>
                <a:cxn ang="0">
                  <a:pos x="1057" y="1285"/>
                </a:cxn>
                <a:cxn ang="0">
                  <a:pos x="865" y="1504"/>
                </a:cxn>
                <a:cxn ang="0">
                  <a:pos x="782" y="1470"/>
                </a:cxn>
                <a:cxn ang="0">
                  <a:pos x="708" y="1221"/>
                </a:cxn>
                <a:cxn ang="0">
                  <a:pos x="781" y="1000"/>
                </a:cxn>
                <a:cxn ang="0">
                  <a:pos x="657" y="1018"/>
                </a:cxn>
                <a:cxn ang="0">
                  <a:pos x="478" y="1077"/>
                </a:cxn>
                <a:cxn ang="0">
                  <a:pos x="457" y="887"/>
                </a:cxn>
                <a:cxn ang="0">
                  <a:pos x="299" y="745"/>
                </a:cxn>
                <a:cxn ang="0">
                  <a:pos x="236" y="586"/>
                </a:cxn>
                <a:cxn ang="0">
                  <a:pos x="99" y="583"/>
                </a:cxn>
                <a:cxn ang="0">
                  <a:pos x="0" y="481"/>
                </a:cxn>
                <a:cxn ang="0">
                  <a:pos x="253" y="158"/>
                </a:cxn>
                <a:cxn ang="0">
                  <a:pos x="262" y="66"/>
                </a:cxn>
                <a:cxn ang="0">
                  <a:pos x="407" y="4"/>
                </a:cxn>
                <a:cxn ang="0">
                  <a:pos x="537" y="2"/>
                </a:cxn>
                <a:cxn ang="0">
                  <a:pos x="624" y="1"/>
                </a:cxn>
                <a:cxn ang="0">
                  <a:pos x="711" y="1"/>
                </a:cxn>
                <a:cxn ang="0">
                  <a:pos x="918" y="3"/>
                </a:cxn>
                <a:cxn ang="0">
                  <a:pos x="1052" y="11"/>
                </a:cxn>
                <a:cxn ang="0">
                  <a:pos x="1085" y="106"/>
                </a:cxn>
                <a:cxn ang="0">
                  <a:pos x="1110" y="158"/>
                </a:cxn>
                <a:cxn ang="0">
                  <a:pos x="1216" y="231"/>
                </a:cxn>
                <a:cxn ang="0">
                  <a:pos x="1289" y="330"/>
                </a:cxn>
                <a:cxn ang="0">
                  <a:pos x="1306" y="392"/>
                </a:cxn>
                <a:cxn ang="0">
                  <a:pos x="1346" y="413"/>
                </a:cxn>
                <a:cxn ang="0">
                  <a:pos x="1366" y="441"/>
                </a:cxn>
                <a:cxn ang="0">
                  <a:pos x="1388" y="488"/>
                </a:cxn>
                <a:cxn ang="0">
                  <a:pos x="1416" y="549"/>
                </a:cxn>
                <a:cxn ang="0">
                  <a:pos x="1460" y="576"/>
                </a:cxn>
                <a:cxn ang="0">
                  <a:pos x="1445" y="600"/>
                </a:cxn>
                <a:cxn ang="0">
                  <a:pos x="1449" y="635"/>
                </a:cxn>
                <a:cxn ang="0">
                  <a:pos x="1446" y="669"/>
                </a:cxn>
                <a:cxn ang="0">
                  <a:pos x="1488" y="696"/>
                </a:cxn>
                <a:cxn ang="0">
                  <a:pos x="1476" y="730"/>
                </a:cxn>
                <a:cxn ang="0">
                  <a:pos x="1496" y="731"/>
                </a:cxn>
                <a:cxn ang="0">
                  <a:pos x="1529" y="742"/>
                </a:cxn>
                <a:cxn ang="0">
                  <a:pos x="1564" y="752"/>
                </a:cxn>
                <a:cxn ang="0">
                  <a:pos x="1596" y="795"/>
                </a:cxn>
                <a:cxn ang="0">
                  <a:pos x="1642" y="829"/>
                </a:cxn>
                <a:cxn ang="0">
                  <a:pos x="1640" y="881"/>
                </a:cxn>
                <a:cxn ang="0">
                  <a:pos x="1647" y="929"/>
                </a:cxn>
                <a:cxn ang="0">
                  <a:pos x="1627" y="962"/>
                </a:cxn>
                <a:cxn ang="0">
                  <a:pos x="1593" y="962"/>
                </a:cxn>
                <a:cxn ang="0">
                  <a:pos x="1591" y="1028"/>
                </a:cxn>
                <a:cxn ang="0">
                  <a:pos x="1571" y="1096"/>
                </a:cxn>
                <a:cxn ang="0">
                  <a:pos x="1635" y="1103"/>
                </a:cxn>
                <a:cxn ang="0">
                  <a:pos x="1695" y="1117"/>
                </a:cxn>
                <a:cxn ang="0">
                  <a:pos x="1731" y="1141"/>
                </a:cxn>
              </a:cxnLst>
              <a:rect l="0" t="0" r="r" b="b"/>
              <a:pathLst>
                <a:path w="1738" h="1580">
                  <a:moveTo>
                    <a:pt x="1731" y="1141"/>
                  </a:moveTo>
                  <a:lnTo>
                    <a:pt x="1737" y="1149"/>
                  </a:lnTo>
                  <a:lnTo>
                    <a:pt x="1738" y="1157"/>
                  </a:lnTo>
                  <a:lnTo>
                    <a:pt x="1736" y="1163"/>
                  </a:lnTo>
                  <a:lnTo>
                    <a:pt x="1735" y="1181"/>
                  </a:lnTo>
                  <a:lnTo>
                    <a:pt x="1733" y="1186"/>
                  </a:lnTo>
                  <a:lnTo>
                    <a:pt x="1729" y="1189"/>
                  </a:lnTo>
                  <a:lnTo>
                    <a:pt x="1726" y="1196"/>
                  </a:lnTo>
                  <a:lnTo>
                    <a:pt x="1725" y="1201"/>
                  </a:lnTo>
                  <a:lnTo>
                    <a:pt x="1676" y="1171"/>
                  </a:lnTo>
                  <a:lnTo>
                    <a:pt x="1629" y="1181"/>
                  </a:lnTo>
                  <a:lnTo>
                    <a:pt x="1603" y="1199"/>
                  </a:lnTo>
                  <a:lnTo>
                    <a:pt x="1588" y="1269"/>
                  </a:lnTo>
                  <a:lnTo>
                    <a:pt x="1560" y="1288"/>
                  </a:lnTo>
                  <a:lnTo>
                    <a:pt x="1492" y="1287"/>
                  </a:lnTo>
                  <a:lnTo>
                    <a:pt x="1404" y="1257"/>
                  </a:lnTo>
                  <a:lnTo>
                    <a:pt x="1349" y="1199"/>
                  </a:lnTo>
                  <a:lnTo>
                    <a:pt x="1311" y="1149"/>
                  </a:lnTo>
                  <a:lnTo>
                    <a:pt x="1259" y="1124"/>
                  </a:lnTo>
                  <a:lnTo>
                    <a:pt x="1215" y="1126"/>
                  </a:lnTo>
                  <a:lnTo>
                    <a:pt x="1143" y="1142"/>
                  </a:lnTo>
                  <a:lnTo>
                    <a:pt x="1115" y="1160"/>
                  </a:lnTo>
                  <a:lnTo>
                    <a:pt x="1089" y="1232"/>
                  </a:lnTo>
                  <a:lnTo>
                    <a:pt x="1057" y="1285"/>
                  </a:lnTo>
                  <a:lnTo>
                    <a:pt x="1011" y="1295"/>
                  </a:lnTo>
                  <a:lnTo>
                    <a:pt x="949" y="1321"/>
                  </a:lnTo>
                  <a:lnTo>
                    <a:pt x="899" y="1397"/>
                  </a:lnTo>
                  <a:lnTo>
                    <a:pt x="865" y="1504"/>
                  </a:lnTo>
                  <a:lnTo>
                    <a:pt x="853" y="1562"/>
                  </a:lnTo>
                  <a:lnTo>
                    <a:pt x="835" y="1580"/>
                  </a:lnTo>
                  <a:lnTo>
                    <a:pt x="815" y="1553"/>
                  </a:lnTo>
                  <a:lnTo>
                    <a:pt x="782" y="1470"/>
                  </a:lnTo>
                  <a:lnTo>
                    <a:pt x="756" y="1365"/>
                  </a:lnTo>
                  <a:lnTo>
                    <a:pt x="717" y="1314"/>
                  </a:lnTo>
                  <a:lnTo>
                    <a:pt x="704" y="1265"/>
                  </a:lnTo>
                  <a:lnTo>
                    <a:pt x="708" y="1221"/>
                  </a:lnTo>
                  <a:lnTo>
                    <a:pt x="743" y="1169"/>
                  </a:lnTo>
                  <a:lnTo>
                    <a:pt x="732" y="1064"/>
                  </a:lnTo>
                  <a:lnTo>
                    <a:pt x="739" y="1033"/>
                  </a:lnTo>
                  <a:lnTo>
                    <a:pt x="781" y="1000"/>
                  </a:lnTo>
                  <a:lnTo>
                    <a:pt x="763" y="984"/>
                  </a:lnTo>
                  <a:lnTo>
                    <a:pt x="716" y="979"/>
                  </a:lnTo>
                  <a:lnTo>
                    <a:pt x="679" y="990"/>
                  </a:lnTo>
                  <a:lnTo>
                    <a:pt x="657" y="1018"/>
                  </a:lnTo>
                  <a:lnTo>
                    <a:pt x="612" y="1037"/>
                  </a:lnTo>
                  <a:lnTo>
                    <a:pt x="563" y="1042"/>
                  </a:lnTo>
                  <a:lnTo>
                    <a:pt x="511" y="1083"/>
                  </a:lnTo>
                  <a:lnTo>
                    <a:pt x="478" y="1077"/>
                  </a:lnTo>
                  <a:lnTo>
                    <a:pt x="451" y="1048"/>
                  </a:lnTo>
                  <a:lnTo>
                    <a:pt x="442" y="1007"/>
                  </a:lnTo>
                  <a:lnTo>
                    <a:pt x="439" y="948"/>
                  </a:lnTo>
                  <a:lnTo>
                    <a:pt x="457" y="887"/>
                  </a:lnTo>
                  <a:lnTo>
                    <a:pt x="422" y="871"/>
                  </a:lnTo>
                  <a:lnTo>
                    <a:pt x="372" y="944"/>
                  </a:lnTo>
                  <a:lnTo>
                    <a:pt x="327" y="905"/>
                  </a:lnTo>
                  <a:lnTo>
                    <a:pt x="299" y="745"/>
                  </a:lnTo>
                  <a:lnTo>
                    <a:pt x="280" y="709"/>
                  </a:lnTo>
                  <a:lnTo>
                    <a:pt x="281" y="680"/>
                  </a:lnTo>
                  <a:lnTo>
                    <a:pt x="259" y="661"/>
                  </a:lnTo>
                  <a:lnTo>
                    <a:pt x="236" y="586"/>
                  </a:lnTo>
                  <a:lnTo>
                    <a:pt x="202" y="576"/>
                  </a:lnTo>
                  <a:lnTo>
                    <a:pt x="170" y="597"/>
                  </a:lnTo>
                  <a:lnTo>
                    <a:pt x="123" y="600"/>
                  </a:lnTo>
                  <a:lnTo>
                    <a:pt x="99" y="583"/>
                  </a:lnTo>
                  <a:lnTo>
                    <a:pt x="62" y="521"/>
                  </a:lnTo>
                  <a:lnTo>
                    <a:pt x="42" y="508"/>
                  </a:lnTo>
                  <a:lnTo>
                    <a:pt x="9" y="505"/>
                  </a:lnTo>
                  <a:lnTo>
                    <a:pt x="0" y="481"/>
                  </a:lnTo>
                  <a:lnTo>
                    <a:pt x="12" y="451"/>
                  </a:lnTo>
                  <a:lnTo>
                    <a:pt x="33" y="427"/>
                  </a:lnTo>
                  <a:lnTo>
                    <a:pt x="253" y="346"/>
                  </a:lnTo>
                  <a:lnTo>
                    <a:pt x="253" y="158"/>
                  </a:lnTo>
                  <a:lnTo>
                    <a:pt x="239" y="81"/>
                  </a:lnTo>
                  <a:lnTo>
                    <a:pt x="249" y="79"/>
                  </a:lnTo>
                  <a:lnTo>
                    <a:pt x="252" y="78"/>
                  </a:lnTo>
                  <a:lnTo>
                    <a:pt x="262" y="66"/>
                  </a:lnTo>
                  <a:lnTo>
                    <a:pt x="269" y="17"/>
                  </a:lnTo>
                  <a:lnTo>
                    <a:pt x="275" y="4"/>
                  </a:lnTo>
                  <a:lnTo>
                    <a:pt x="340" y="4"/>
                  </a:lnTo>
                  <a:lnTo>
                    <a:pt x="407" y="4"/>
                  </a:lnTo>
                  <a:lnTo>
                    <a:pt x="445" y="1"/>
                  </a:lnTo>
                  <a:lnTo>
                    <a:pt x="456" y="3"/>
                  </a:lnTo>
                  <a:lnTo>
                    <a:pt x="483" y="3"/>
                  </a:lnTo>
                  <a:lnTo>
                    <a:pt x="537" y="2"/>
                  </a:lnTo>
                  <a:lnTo>
                    <a:pt x="580" y="3"/>
                  </a:lnTo>
                  <a:lnTo>
                    <a:pt x="608" y="2"/>
                  </a:lnTo>
                  <a:lnTo>
                    <a:pt x="614" y="1"/>
                  </a:lnTo>
                  <a:lnTo>
                    <a:pt x="624" y="1"/>
                  </a:lnTo>
                  <a:lnTo>
                    <a:pt x="626" y="1"/>
                  </a:lnTo>
                  <a:lnTo>
                    <a:pt x="637" y="2"/>
                  </a:lnTo>
                  <a:lnTo>
                    <a:pt x="707" y="1"/>
                  </a:lnTo>
                  <a:lnTo>
                    <a:pt x="711" y="1"/>
                  </a:lnTo>
                  <a:lnTo>
                    <a:pt x="730" y="1"/>
                  </a:lnTo>
                  <a:lnTo>
                    <a:pt x="769" y="2"/>
                  </a:lnTo>
                  <a:lnTo>
                    <a:pt x="912" y="3"/>
                  </a:lnTo>
                  <a:lnTo>
                    <a:pt x="918" y="3"/>
                  </a:lnTo>
                  <a:lnTo>
                    <a:pt x="988" y="1"/>
                  </a:lnTo>
                  <a:lnTo>
                    <a:pt x="1038" y="0"/>
                  </a:lnTo>
                  <a:lnTo>
                    <a:pt x="1039" y="1"/>
                  </a:lnTo>
                  <a:lnTo>
                    <a:pt x="1052" y="11"/>
                  </a:lnTo>
                  <a:lnTo>
                    <a:pt x="1074" y="30"/>
                  </a:lnTo>
                  <a:lnTo>
                    <a:pt x="1078" y="41"/>
                  </a:lnTo>
                  <a:lnTo>
                    <a:pt x="1083" y="67"/>
                  </a:lnTo>
                  <a:lnTo>
                    <a:pt x="1085" y="106"/>
                  </a:lnTo>
                  <a:lnTo>
                    <a:pt x="1090" y="132"/>
                  </a:lnTo>
                  <a:lnTo>
                    <a:pt x="1097" y="145"/>
                  </a:lnTo>
                  <a:lnTo>
                    <a:pt x="1099" y="147"/>
                  </a:lnTo>
                  <a:lnTo>
                    <a:pt x="1110" y="158"/>
                  </a:lnTo>
                  <a:lnTo>
                    <a:pt x="1161" y="183"/>
                  </a:lnTo>
                  <a:lnTo>
                    <a:pt x="1162" y="186"/>
                  </a:lnTo>
                  <a:lnTo>
                    <a:pt x="1192" y="207"/>
                  </a:lnTo>
                  <a:lnTo>
                    <a:pt x="1216" y="231"/>
                  </a:lnTo>
                  <a:lnTo>
                    <a:pt x="1227" y="243"/>
                  </a:lnTo>
                  <a:lnTo>
                    <a:pt x="1256" y="289"/>
                  </a:lnTo>
                  <a:lnTo>
                    <a:pt x="1266" y="300"/>
                  </a:lnTo>
                  <a:lnTo>
                    <a:pt x="1289" y="330"/>
                  </a:lnTo>
                  <a:lnTo>
                    <a:pt x="1296" y="344"/>
                  </a:lnTo>
                  <a:lnTo>
                    <a:pt x="1300" y="353"/>
                  </a:lnTo>
                  <a:lnTo>
                    <a:pt x="1303" y="363"/>
                  </a:lnTo>
                  <a:lnTo>
                    <a:pt x="1306" y="392"/>
                  </a:lnTo>
                  <a:lnTo>
                    <a:pt x="1312" y="404"/>
                  </a:lnTo>
                  <a:lnTo>
                    <a:pt x="1321" y="411"/>
                  </a:lnTo>
                  <a:lnTo>
                    <a:pt x="1333" y="413"/>
                  </a:lnTo>
                  <a:lnTo>
                    <a:pt x="1346" y="413"/>
                  </a:lnTo>
                  <a:lnTo>
                    <a:pt x="1353" y="415"/>
                  </a:lnTo>
                  <a:lnTo>
                    <a:pt x="1359" y="421"/>
                  </a:lnTo>
                  <a:lnTo>
                    <a:pt x="1359" y="430"/>
                  </a:lnTo>
                  <a:lnTo>
                    <a:pt x="1366" y="441"/>
                  </a:lnTo>
                  <a:lnTo>
                    <a:pt x="1368" y="462"/>
                  </a:lnTo>
                  <a:lnTo>
                    <a:pt x="1370" y="478"/>
                  </a:lnTo>
                  <a:lnTo>
                    <a:pt x="1378" y="487"/>
                  </a:lnTo>
                  <a:lnTo>
                    <a:pt x="1388" y="488"/>
                  </a:lnTo>
                  <a:lnTo>
                    <a:pt x="1407" y="512"/>
                  </a:lnTo>
                  <a:lnTo>
                    <a:pt x="1428" y="531"/>
                  </a:lnTo>
                  <a:lnTo>
                    <a:pt x="1429" y="537"/>
                  </a:lnTo>
                  <a:lnTo>
                    <a:pt x="1416" y="549"/>
                  </a:lnTo>
                  <a:lnTo>
                    <a:pt x="1412" y="555"/>
                  </a:lnTo>
                  <a:lnTo>
                    <a:pt x="1427" y="568"/>
                  </a:lnTo>
                  <a:lnTo>
                    <a:pt x="1431" y="571"/>
                  </a:lnTo>
                  <a:lnTo>
                    <a:pt x="1460" y="576"/>
                  </a:lnTo>
                  <a:lnTo>
                    <a:pt x="1464" y="579"/>
                  </a:lnTo>
                  <a:lnTo>
                    <a:pt x="1465" y="583"/>
                  </a:lnTo>
                  <a:lnTo>
                    <a:pt x="1461" y="592"/>
                  </a:lnTo>
                  <a:lnTo>
                    <a:pt x="1445" y="600"/>
                  </a:lnTo>
                  <a:lnTo>
                    <a:pt x="1441" y="606"/>
                  </a:lnTo>
                  <a:lnTo>
                    <a:pt x="1440" y="611"/>
                  </a:lnTo>
                  <a:lnTo>
                    <a:pt x="1449" y="629"/>
                  </a:lnTo>
                  <a:lnTo>
                    <a:pt x="1449" y="635"/>
                  </a:lnTo>
                  <a:lnTo>
                    <a:pt x="1440" y="647"/>
                  </a:lnTo>
                  <a:lnTo>
                    <a:pt x="1440" y="655"/>
                  </a:lnTo>
                  <a:lnTo>
                    <a:pt x="1446" y="668"/>
                  </a:lnTo>
                  <a:lnTo>
                    <a:pt x="1446" y="669"/>
                  </a:lnTo>
                  <a:lnTo>
                    <a:pt x="1455" y="675"/>
                  </a:lnTo>
                  <a:lnTo>
                    <a:pt x="1465" y="678"/>
                  </a:lnTo>
                  <a:lnTo>
                    <a:pt x="1477" y="690"/>
                  </a:lnTo>
                  <a:lnTo>
                    <a:pt x="1488" y="696"/>
                  </a:lnTo>
                  <a:lnTo>
                    <a:pt x="1493" y="703"/>
                  </a:lnTo>
                  <a:lnTo>
                    <a:pt x="1490" y="712"/>
                  </a:lnTo>
                  <a:lnTo>
                    <a:pt x="1481" y="719"/>
                  </a:lnTo>
                  <a:lnTo>
                    <a:pt x="1476" y="730"/>
                  </a:lnTo>
                  <a:lnTo>
                    <a:pt x="1478" y="737"/>
                  </a:lnTo>
                  <a:lnTo>
                    <a:pt x="1484" y="744"/>
                  </a:lnTo>
                  <a:lnTo>
                    <a:pt x="1490" y="744"/>
                  </a:lnTo>
                  <a:lnTo>
                    <a:pt x="1496" y="731"/>
                  </a:lnTo>
                  <a:lnTo>
                    <a:pt x="1507" y="733"/>
                  </a:lnTo>
                  <a:lnTo>
                    <a:pt x="1514" y="738"/>
                  </a:lnTo>
                  <a:lnTo>
                    <a:pt x="1518" y="740"/>
                  </a:lnTo>
                  <a:lnTo>
                    <a:pt x="1529" y="742"/>
                  </a:lnTo>
                  <a:lnTo>
                    <a:pt x="1540" y="737"/>
                  </a:lnTo>
                  <a:lnTo>
                    <a:pt x="1553" y="739"/>
                  </a:lnTo>
                  <a:lnTo>
                    <a:pt x="1561" y="750"/>
                  </a:lnTo>
                  <a:lnTo>
                    <a:pt x="1564" y="752"/>
                  </a:lnTo>
                  <a:lnTo>
                    <a:pt x="1573" y="744"/>
                  </a:lnTo>
                  <a:lnTo>
                    <a:pt x="1579" y="754"/>
                  </a:lnTo>
                  <a:lnTo>
                    <a:pt x="1595" y="782"/>
                  </a:lnTo>
                  <a:lnTo>
                    <a:pt x="1596" y="795"/>
                  </a:lnTo>
                  <a:lnTo>
                    <a:pt x="1594" y="799"/>
                  </a:lnTo>
                  <a:lnTo>
                    <a:pt x="1599" y="805"/>
                  </a:lnTo>
                  <a:lnTo>
                    <a:pt x="1619" y="811"/>
                  </a:lnTo>
                  <a:lnTo>
                    <a:pt x="1642" y="829"/>
                  </a:lnTo>
                  <a:lnTo>
                    <a:pt x="1648" y="840"/>
                  </a:lnTo>
                  <a:lnTo>
                    <a:pt x="1651" y="852"/>
                  </a:lnTo>
                  <a:lnTo>
                    <a:pt x="1644" y="871"/>
                  </a:lnTo>
                  <a:lnTo>
                    <a:pt x="1640" y="881"/>
                  </a:lnTo>
                  <a:lnTo>
                    <a:pt x="1635" y="900"/>
                  </a:lnTo>
                  <a:lnTo>
                    <a:pt x="1636" y="913"/>
                  </a:lnTo>
                  <a:lnTo>
                    <a:pt x="1648" y="929"/>
                  </a:lnTo>
                  <a:lnTo>
                    <a:pt x="1647" y="929"/>
                  </a:lnTo>
                  <a:lnTo>
                    <a:pt x="1648" y="949"/>
                  </a:lnTo>
                  <a:lnTo>
                    <a:pt x="1644" y="956"/>
                  </a:lnTo>
                  <a:lnTo>
                    <a:pt x="1631" y="962"/>
                  </a:lnTo>
                  <a:lnTo>
                    <a:pt x="1627" y="962"/>
                  </a:lnTo>
                  <a:lnTo>
                    <a:pt x="1613" y="968"/>
                  </a:lnTo>
                  <a:lnTo>
                    <a:pt x="1598" y="970"/>
                  </a:lnTo>
                  <a:lnTo>
                    <a:pt x="1594" y="965"/>
                  </a:lnTo>
                  <a:lnTo>
                    <a:pt x="1593" y="962"/>
                  </a:lnTo>
                  <a:lnTo>
                    <a:pt x="1587" y="964"/>
                  </a:lnTo>
                  <a:lnTo>
                    <a:pt x="1581" y="980"/>
                  </a:lnTo>
                  <a:lnTo>
                    <a:pt x="1591" y="1004"/>
                  </a:lnTo>
                  <a:lnTo>
                    <a:pt x="1591" y="1028"/>
                  </a:lnTo>
                  <a:lnTo>
                    <a:pt x="1578" y="1043"/>
                  </a:lnTo>
                  <a:lnTo>
                    <a:pt x="1578" y="1060"/>
                  </a:lnTo>
                  <a:lnTo>
                    <a:pt x="1573" y="1091"/>
                  </a:lnTo>
                  <a:lnTo>
                    <a:pt x="1571" y="1096"/>
                  </a:lnTo>
                  <a:lnTo>
                    <a:pt x="1570" y="1099"/>
                  </a:lnTo>
                  <a:lnTo>
                    <a:pt x="1574" y="1105"/>
                  </a:lnTo>
                  <a:lnTo>
                    <a:pt x="1598" y="1110"/>
                  </a:lnTo>
                  <a:lnTo>
                    <a:pt x="1635" y="1103"/>
                  </a:lnTo>
                  <a:lnTo>
                    <a:pt x="1652" y="1103"/>
                  </a:lnTo>
                  <a:lnTo>
                    <a:pt x="1682" y="1117"/>
                  </a:lnTo>
                  <a:lnTo>
                    <a:pt x="1694" y="1119"/>
                  </a:lnTo>
                  <a:lnTo>
                    <a:pt x="1695" y="1117"/>
                  </a:lnTo>
                  <a:lnTo>
                    <a:pt x="1700" y="1119"/>
                  </a:lnTo>
                  <a:lnTo>
                    <a:pt x="1705" y="1120"/>
                  </a:lnTo>
                  <a:lnTo>
                    <a:pt x="1726" y="1134"/>
                  </a:lnTo>
                  <a:lnTo>
                    <a:pt x="1731" y="1141"/>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69"/>
            <p:cNvSpPr>
              <a:spLocks/>
            </p:cNvSpPr>
            <p:nvPr/>
          </p:nvSpPr>
          <p:spPr bwMode="auto">
            <a:xfrm>
              <a:off x="3978275" y="1000125"/>
              <a:ext cx="2759075" cy="2508250"/>
            </a:xfrm>
            <a:custGeom>
              <a:avLst/>
              <a:gdLst/>
              <a:ahLst/>
              <a:cxnLst>
                <a:cxn ang="0">
                  <a:pos x="1736" y="1163"/>
                </a:cxn>
                <a:cxn ang="0">
                  <a:pos x="1726" y="1196"/>
                </a:cxn>
                <a:cxn ang="0">
                  <a:pos x="1603" y="1199"/>
                </a:cxn>
                <a:cxn ang="0">
                  <a:pos x="1404" y="1257"/>
                </a:cxn>
                <a:cxn ang="0">
                  <a:pos x="1215" y="1126"/>
                </a:cxn>
                <a:cxn ang="0">
                  <a:pos x="1057" y="1285"/>
                </a:cxn>
                <a:cxn ang="0">
                  <a:pos x="865" y="1504"/>
                </a:cxn>
                <a:cxn ang="0">
                  <a:pos x="782" y="1470"/>
                </a:cxn>
                <a:cxn ang="0">
                  <a:pos x="708" y="1221"/>
                </a:cxn>
                <a:cxn ang="0">
                  <a:pos x="781" y="1000"/>
                </a:cxn>
                <a:cxn ang="0">
                  <a:pos x="657" y="1018"/>
                </a:cxn>
                <a:cxn ang="0">
                  <a:pos x="478" y="1077"/>
                </a:cxn>
                <a:cxn ang="0">
                  <a:pos x="457" y="887"/>
                </a:cxn>
                <a:cxn ang="0">
                  <a:pos x="299" y="745"/>
                </a:cxn>
                <a:cxn ang="0">
                  <a:pos x="236" y="586"/>
                </a:cxn>
                <a:cxn ang="0">
                  <a:pos x="99" y="583"/>
                </a:cxn>
                <a:cxn ang="0">
                  <a:pos x="0" y="481"/>
                </a:cxn>
                <a:cxn ang="0">
                  <a:pos x="253" y="158"/>
                </a:cxn>
                <a:cxn ang="0">
                  <a:pos x="262" y="66"/>
                </a:cxn>
                <a:cxn ang="0">
                  <a:pos x="407" y="4"/>
                </a:cxn>
                <a:cxn ang="0">
                  <a:pos x="537" y="2"/>
                </a:cxn>
                <a:cxn ang="0">
                  <a:pos x="624" y="1"/>
                </a:cxn>
                <a:cxn ang="0">
                  <a:pos x="711" y="1"/>
                </a:cxn>
                <a:cxn ang="0">
                  <a:pos x="918" y="3"/>
                </a:cxn>
                <a:cxn ang="0">
                  <a:pos x="1052" y="11"/>
                </a:cxn>
                <a:cxn ang="0">
                  <a:pos x="1085" y="106"/>
                </a:cxn>
                <a:cxn ang="0">
                  <a:pos x="1110" y="158"/>
                </a:cxn>
                <a:cxn ang="0">
                  <a:pos x="1216" y="231"/>
                </a:cxn>
                <a:cxn ang="0">
                  <a:pos x="1289" y="330"/>
                </a:cxn>
                <a:cxn ang="0">
                  <a:pos x="1306" y="392"/>
                </a:cxn>
                <a:cxn ang="0">
                  <a:pos x="1346" y="413"/>
                </a:cxn>
                <a:cxn ang="0">
                  <a:pos x="1366" y="441"/>
                </a:cxn>
                <a:cxn ang="0">
                  <a:pos x="1388" y="488"/>
                </a:cxn>
                <a:cxn ang="0">
                  <a:pos x="1416" y="549"/>
                </a:cxn>
                <a:cxn ang="0">
                  <a:pos x="1460" y="576"/>
                </a:cxn>
                <a:cxn ang="0">
                  <a:pos x="1445" y="600"/>
                </a:cxn>
                <a:cxn ang="0">
                  <a:pos x="1449" y="635"/>
                </a:cxn>
                <a:cxn ang="0">
                  <a:pos x="1446" y="669"/>
                </a:cxn>
                <a:cxn ang="0">
                  <a:pos x="1488" y="696"/>
                </a:cxn>
                <a:cxn ang="0">
                  <a:pos x="1476" y="730"/>
                </a:cxn>
                <a:cxn ang="0">
                  <a:pos x="1496" y="731"/>
                </a:cxn>
                <a:cxn ang="0">
                  <a:pos x="1529" y="742"/>
                </a:cxn>
                <a:cxn ang="0">
                  <a:pos x="1564" y="752"/>
                </a:cxn>
                <a:cxn ang="0">
                  <a:pos x="1596" y="795"/>
                </a:cxn>
                <a:cxn ang="0">
                  <a:pos x="1642" y="829"/>
                </a:cxn>
                <a:cxn ang="0">
                  <a:pos x="1640" y="881"/>
                </a:cxn>
                <a:cxn ang="0">
                  <a:pos x="1647" y="929"/>
                </a:cxn>
                <a:cxn ang="0">
                  <a:pos x="1627" y="962"/>
                </a:cxn>
                <a:cxn ang="0">
                  <a:pos x="1593" y="962"/>
                </a:cxn>
                <a:cxn ang="0">
                  <a:pos x="1591" y="1028"/>
                </a:cxn>
                <a:cxn ang="0">
                  <a:pos x="1571" y="1096"/>
                </a:cxn>
                <a:cxn ang="0">
                  <a:pos x="1635" y="1103"/>
                </a:cxn>
                <a:cxn ang="0">
                  <a:pos x="1695" y="1117"/>
                </a:cxn>
                <a:cxn ang="0">
                  <a:pos x="1731" y="1141"/>
                </a:cxn>
              </a:cxnLst>
              <a:rect l="0" t="0" r="r" b="b"/>
              <a:pathLst>
                <a:path w="1738" h="1580">
                  <a:moveTo>
                    <a:pt x="1731" y="1141"/>
                  </a:moveTo>
                  <a:lnTo>
                    <a:pt x="1737" y="1149"/>
                  </a:lnTo>
                  <a:lnTo>
                    <a:pt x="1738" y="1157"/>
                  </a:lnTo>
                  <a:lnTo>
                    <a:pt x="1736" y="1163"/>
                  </a:lnTo>
                  <a:lnTo>
                    <a:pt x="1735" y="1181"/>
                  </a:lnTo>
                  <a:lnTo>
                    <a:pt x="1733" y="1186"/>
                  </a:lnTo>
                  <a:lnTo>
                    <a:pt x="1729" y="1189"/>
                  </a:lnTo>
                  <a:lnTo>
                    <a:pt x="1726" y="1196"/>
                  </a:lnTo>
                  <a:lnTo>
                    <a:pt x="1725" y="1201"/>
                  </a:lnTo>
                  <a:lnTo>
                    <a:pt x="1676" y="1171"/>
                  </a:lnTo>
                  <a:lnTo>
                    <a:pt x="1629" y="1181"/>
                  </a:lnTo>
                  <a:lnTo>
                    <a:pt x="1603" y="1199"/>
                  </a:lnTo>
                  <a:lnTo>
                    <a:pt x="1588" y="1269"/>
                  </a:lnTo>
                  <a:lnTo>
                    <a:pt x="1560" y="1288"/>
                  </a:lnTo>
                  <a:lnTo>
                    <a:pt x="1492" y="1287"/>
                  </a:lnTo>
                  <a:lnTo>
                    <a:pt x="1404" y="1257"/>
                  </a:lnTo>
                  <a:lnTo>
                    <a:pt x="1349" y="1199"/>
                  </a:lnTo>
                  <a:lnTo>
                    <a:pt x="1311" y="1149"/>
                  </a:lnTo>
                  <a:lnTo>
                    <a:pt x="1259" y="1124"/>
                  </a:lnTo>
                  <a:lnTo>
                    <a:pt x="1215" y="1126"/>
                  </a:lnTo>
                  <a:lnTo>
                    <a:pt x="1143" y="1142"/>
                  </a:lnTo>
                  <a:lnTo>
                    <a:pt x="1115" y="1160"/>
                  </a:lnTo>
                  <a:lnTo>
                    <a:pt x="1089" y="1232"/>
                  </a:lnTo>
                  <a:lnTo>
                    <a:pt x="1057" y="1285"/>
                  </a:lnTo>
                  <a:lnTo>
                    <a:pt x="1011" y="1295"/>
                  </a:lnTo>
                  <a:lnTo>
                    <a:pt x="949" y="1321"/>
                  </a:lnTo>
                  <a:lnTo>
                    <a:pt x="899" y="1397"/>
                  </a:lnTo>
                  <a:lnTo>
                    <a:pt x="865" y="1504"/>
                  </a:lnTo>
                  <a:lnTo>
                    <a:pt x="853" y="1562"/>
                  </a:lnTo>
                  <a:lnTo>
                    <a:pt x="835" y="1580"/>
                  </a:lnTo>
                  <a:lnTo>
                    <a:pt x="815" y="1553"/>
                  </a:lnTo>
                  <a:lnTo>
                    <a:pt x="782" y="1470"/>
                  </a:lnTo>
                  <a:lnTo>
                    <a:pt x="756" y="1365"/>
                  </a:lnTo>
                  <a:lnTo>
                    <a:pt x="717" y="1314"/>
                  </a:lnTo>
                  <a:lnTo>
                    <a:pt x="704" y="1265"/>
                  </a:lnTo>
                  <a:lnTo>
                    <a:pt x="708" y="1221"/>
                  </a:lnTo>
                  <a:lnTo>
                    <a:pt x="743" y="1169"/>
                  </a:lnTo>
                  <a:lnTo>
                    <a:pt x="732" y="1064"/>
                  </a:lnTo>
                  <a:lnTo>
                    <a:pt x="739" y="1033"/>
                  </a:lnTo>
                  <a:lnTo>
                    <a:pt x="781" y="1000"/>
                  </a:lnTo>
                  <a:lnTo>
                    <a:pt x="763" y="984"/>
                  </a:lnTo>
                  <a:lnTo>
                    <a:pt x="716" y="979"/>
                  </a:lnTo>
                  <a:lnTo>
                    <a:pt x="679" y="990"/>
                  </a:lnTo>
                  <a:lnTo>
                    <a:pt x="657" y="1018"/>
                  </a:lnTo>
                  <a:lnTo>
                    <a:pt x="612" y="1037"/>
                  </a:lnTo>
                  <a:lnTo>
                    <a:pt x="563" y="1042"/>
                  </a:lnTo>
                  <a:lnTo>
                    <a:pt x="511" y="1083"/>
                  </a:lnTo>
                  <a:lnTo>
                    <a:pt x="478" y="1077"/>
                  </a:lnTo>
                  <a:lnTo>
                    <a:pt x="451" y="1048"/>
                  </a:lnTo>
                  <a:lnTo>
                    <a:pt x="442" y="1007"/>
                  </a:lnTo>
                  <a:lnTo>
                    <a:pt x="439" y="948"/>
                  </a:lnTo>
                  <a:lnTo>
                    <a:pt x="457" y="887"/>
                  </a:lnTo>
                  <a:lnTo>
                    <a:pt x="422" y="871"/>
                  </a:lnTo>
                  <a:lnTo>
                    <a:pt x="372" y="944"/>
                  </a:lnTo>
                  <a:lnTo>
                    <a:pt x="327" y="905"/>
                  </a:lnTo>
                  <a:lnTo>
                    <a:pt x="299" y="745"/>
                  </a:lnTo>
                  <a:lnTo>
                    <a:pt x="280" y="709"/>
                  </a:lnTo>
                  <a:lnTo>
                    <a:pt x="281" y="680"/>
                  </a:lnTo>
                  <a:lnTo>
                    <a:pt x="259" y="661"/>
                  </a:lnTo>
                  <a:lnTo>
                    <a:pt x="236" y="586"/>
                  </a:lnTo>
                  <a:lnTo>
                    <a:pt x="202" y="576"/>
                  </a:lnTo>
                  <a:lnTo>
                    <a:pt x="170" y="597"/>
                  </a:lnTo>
                  <a:lnTo>
                    <a:pt x="123" y="600"/>
                  </a:lnTo>
                  <a:lnTo>
                    <a:pt x="99" y="583"/>
                  </a:lnTo>
                  <a:lnTo>
                    <a:pt x="62" y="521"/>
                  </a:lnTo>
                  <a:lnTo>
                    <a:pt x="42" y="508"/>
                  </a:lnTo>
                  <a:lnTo>
                    <a:pt x="9" y="505"/>
                  </a:lnTo>
                  <a:lnTo>
                    <a:pt x="0" y="481"/>
                  </a:lnTo>
                  <a:lnTo>
                    <a:pt x="12" y="451"/>
                  </a:lnTo>
                  <a:lnTo>
                    <a:pt x="33" y="427"/>
                  </a:lnTo>
                  <a:lnTo>
                    <a:pt x="253" y="346"/>
                  </a:lnTo>
                  <a:lnTo>
                    <a:pt x="253" y="158"/>
                  </a:lnTo>
                  <a:lnTo>
                    <a:pt x="239" y="81"/>
                  </a:lnTo>
                  <a:lnTo>
                    <a:pt x="249" y="79"/>
                  </a:lnTo>
                  <a:lnTo>
                    <a:pt x="252" y="78"/>
                  </a:lnTo>
                  <a:lnTo>
                    <a:pt x="262" y="66"/>
                  </a:lnTo>
                  <a:lnTo>
                    <a:pt x="269" y="17"/>
                  </a:lnTo>
                  <a:lnTo>
                    <a:pt x="275" y="4"/>
                  </a:lnTo>
                  <a:lnTo>
                    <a:pt x="340" y="4"/>
                  </a:lnTo>
                  <a:lnTo>
                    <a:pt x="407" y="4"/>
                  </a:lnTo>
                  <a:lnTo>
                    <a:pt x="445" y="1"/>
                  </a:lnTo>
                  <a:lnTo>
                    <a:pt x="456" y="3"/>
                  </a:lnTo>
                  <a:lnTo>
                    <a:pt x="483" y="3"/>
                  </a:lnTo>
                  <a:lnTo>
                    <a:pt x="537" y="2"/>
                  </a:lnTo>
                  <a:lnTo>
                    <a:pt x="580" y="3"/>
                  </a:lnTo>
                  <a:lnTo>
                    <a:pt x="608" y="2"/>
                  </a:lnTo>
                  <a:lnTo>
                    <a:pt x="614" y="1"/>
                  </a:lnTo>
                  <a:lnTo>
                    <a:pt x="624" y="1"/>
                  </a:lnTo>
                  <a:lnTo>
                    <a:pt x="626" y="1"/>
                  </a:lnTo>
                  <a:lnTo>
                    <a:pt x="637" y="2"/>
                  </a:lnTo>
                  <a:lnTo>
                    <a:pt x="707" y="1"/>
                  </a:lnTo>
                  <a:lnTo>
                    <a:pt x="711" y="1"/>
                  </a:lnTo>
                  <a:lnTo>
                    <a:pt x="730" y="1"/>
                  </a:lnTo>
                  <a:lnTo>
                    <a:pt x="769" y="2"/>
                  </a:lnTo>
                  <a:lnTo>
                    <a:pt x="912" y="3"/>
                  </a:lnTo>
                  <a:lnTo>
                    <a:pt x="918" y="3"/>
                  </a:lnTo>
                  <a:lnTo>
                    <a:pt x="988" y="1"/>
                  </a:lnTo>
                  <a:lnTo>
                    <a:pt x="1038" y="0"/>
                  </a:lnTo>
                  <a:lnTo>
                    <a:pt x="1039" y="1"/>
                  </a:lnTo>
                  <a:lnTo>
                    <a:pt x="1052" y="11"/>
                  </a:lnTo>
                  <a:lnTo>
                    <a:pt x="1074" y="30"/>
                  </a:lnTo>
                  <a:lnTo>
                    <a:pt x="1078" y="41"/>
                  </a:lnTo>
                  <a:lnTo>
                    <a:pt x="1083" y="67"/>
                  </a:lnTo>
                  <a:lnTo>
                    <a:pt x="1085" y="106"/>
                  </a:lnTo>
                  <a:lnTo>
                    <a:pt x="1090" y="132"/>
                  </a:lnTo>
                  <a:lnTo>
                    <a:pt x="1097" y="145"/>
                  </a:lnTo>
                  <a:lnTo>
                    <a:pt x="1099" y="147"/>
                  </a:lnTo>
                  <a:lnTo>
                    <a:pt x="1110" y="158"/>
                  </a:lnTo>
                  <a:lnTo>
                    <a:pt x="1161" y="183"/>
                  </a:lnTo>
                  <a:lnTo>
                    <a:pt x="1162" y="186"/>
                  </a:lnTo>
                  <a:lnTo>
                    <a:pt x="1192" y="207"/>
                  </a:lnTo>
                  <a:lnTo>
                    <a:pt x="1216" y="231"/>
                  </a:lnTo>
                  <a:lnTo>
                    <a:pt x="1227" y="243"/>
                  </a:lnTo>
                  <a:lnTo>
                    <a:pt x="1256" y="289"/>
                  </a:lnTo>
                  <a:lnTo>
                    <a:pt x="1266" y="300"/>
                  </a:lnTo>
                  <a:lnTo>
                    <a:pt x="1289" y="330"/>
                  </a:lnTo>
                  <a:lnTo>
                    <a:pt x="1296" y="344"/>
                  </a:lnTo>
                  <a:lnTo>
                    <a:pt x="1300" y="353"/>
                  </a:lnTo>
                  <a:lnTo>
                    <a:pt x="1303" y="363"/>
                  </a:lnTo>
                  <a:lnTo>
                    <a:pt x="1306" y="392"/>
                  </a:lnTo>
                  <a:lnTo>
                    <a:pt x="1312" y="404"/>
                  </a:lnTo>
                  <a:lnTo>
                    <a:pt x="1321" y="411"/>
                  </a:lnTo>
                  <a:lnTo>
                    <a:pt x="1333" y="413"/>
                  </a:lnTo>
                  <a:lnTo>
                    <a:pt x="1346" y="413"/>
                  </a:lnTo>
                  <a:lnTo>
                    <a:pt x="1353" y="415"/>
                  </a:lnTo>
                  <a:lnTo>
                    <a:pt x="1359" y="421"/>
                  </a:lnTo>
                  <a:lnTo>
                    <a:pt x="1359" y="430"/>
                  </a:lnTo>
                  <a:lnTo>
                    <a:pt x="1366" y="441"/>
                  </a:lnTo>
                  <a:lnTo>
                    <a:pt x="1368" y="462"/>
                  </a:lnTo>
                  <a:lnTo>
                    <a:pt x="1370" y="478"/>
                  </a:lnTo>
                  <a:lnTo>
                    <a:pt x="1378" y="487"/>
                  </a:lnTo>
                  <a:lnTo>
                    <a:pt x="1388" y="488"/>
                  </a:lnTo>
                  <a:lnTo>
                    <a:pt x="1407" y="512"/>
                  </a:lnTo>
                  <a:lnTo>
                    <a:pt x="1428" y="531"/>
                  </a:lnTo>
                  <a:lnTo>
                    <a:pt x="1429" y="537"/>
                  </a:lnTo>
                  <a:lnTo>
                    <a:pt x="1416" y="549"/>
                  </a:lnTo>
                  <a:lnTo>
                    <a:pt x="1412" y="555"/>
                  </a:lnTo>
                  <a:lnTo>
                    <a:pt x="1427" y="568"/>
                  </a:lnTo>
                  <a:lnTo>
                    <a:pt x="1431" y="571"/>
                  </a:lnTo>
                  <a:lnTo>
                    <a:pt x="1460" y="576"/>
                  </a:lnTo>
                  <a:lnTo>
                    <a:pt x="1464" y="579"/>
                  </a:lnTo>
                  <a:lnTo>
                    <a:pt x="1465" y="583"/>
                  </a:lnTo>
                  <a:lnTo>
                    <a:pt x="1461" y="592"/>
                  </a:lnTo>
                  <a:lnTo>
                    <a:pt x="1445" y="600"/>
                  </a:lnTo>
                  <a:lnTo>
                    <a:pt x="1441" y="606"/>
                  </a:lnTo>
                  <a:lnTo>
                    <a:pt x="1440" y="611"/>
                  </a:lnTo>
                  <a:lnTo>
                    <a:pt x="1449" y="629"/>
                  </a:lnTo>
                  <a:lnTo>
                    <a:pt x="1449" y="635"/>
                  </a:lnTo>
                  <a:lnTo>
                    <a:pt x="1440" y="647"/>
                  </a:lnTo>
                  <a:lnTo>
                    <a:pt x="1440" y="655"/>
                  </a:lnTo>
                  <a:lnTo>
                    <a:pt x="1446" y="668"/>
                  </a:lnTo>
                  <a:lnTo>
                    <a:pt x="1446" y="669"/>
                  </a:lnTo>
                  <a:lnTo>
                    <a:pt x="1455" y="675"/>
                  </a:lnTo>
                  <a:lnTo>
                    <a:pt x="1465" y="678"/>
                  </a:lnTo>
                  <a:lnTo>
                    <a:pt x="1477" y="690"/>
                  </a:lnTo>
                  <a:lnTo>
                    <a:pt x="1488" y="696"/>
                  </a:lnTo>
                  <a:lnTo>
                    <a:pt x="1493" y="703"/>
                  </a:lnTo>
                  <a:lnTo>
                    <a:pt x="1490" y="712"/>
                  </a:lnTo>
                  <a:lnTo>
                    <a:pt x="1481" y="719"/>
                  </a:lnTo>
                  <a:lnTo>
                    <a:pt x="1476" y="730"/>
                  </a:lnTo>
                  <a:lnTo>
                    <a:pt x="1478" y="737"/>
                  </a:lnTo>
                  <a:lnTo>
                    <a:pt x="1484" y="744"/>
                  </a:lnTo>
                  <a:lnTo>
                    <a:pt x="1490" y="744"/>
                  </a:lnTo>
                  <a:lnTo>
                    <a:pt x="1496" y="731"/>
                  </a:lnTo>
                  <a:lnTo>
                    <a:pt x="1507" y="733"/>
                  </a:lnTo>
                  <a:lnTo>
                    <a:pt x="1514" y="738"/>
                  </a:lnTo>
                  <a:lnTo>
                    <a:pt x="1518" y="740"/>
                  </a:lnTo>
                  <a:lnTo>
                    <a:pt x="1529" y="742"/>
                  </a:lnTo>
                  <a:lnTo>
                    <a:pt x="1540" y="737"/>
                  </a:lnTo>
                  <a:lnTo>
                    <a:pt x="1553" y="739"/>
                  </a:lnTo>
                  <a:lnTo>
                    <a:pt x="1561" y="750"/>
                  </a:lnTo>
                  <a:lnTo>
                    <a:pt x="1564" y="752"/>
                  </a:lnTo>
                  <a:lnTo>
                    <a:pt x="1573" y="744"/>
                  </a:lnTo>
                  <a:lnTo>
                    <a:pt x="1579" y="754"/>
                  </a:lnTo>
                  <a:lnTo>
                    <a:pt x="1595" y="782"/>
                  </a:lnTo>
                  <a:lnTo>
                    <a:pt x="1596" y="795"/>
                  </a:lnTo>
                  <a:lnTo>
                    <a:pt x="1594" y="799"/>
                  </a:lnTo>
                  <a:lnTo>
                    <a:pt x="1599" y="805"/>
                  </a:lnTo>
                  <a:lnTo>
                    <a:pt x="1619" y="811"/>
                  </a:lnTo>
                  <a:lnTo>
                    <a:pt x="1642" y="829"/>
                  </a:lnTo>
                  <a:lnTo>
                    <a:pt x="1648" y="840"/>
                  </a:lnTo>
                  <a:lnTo>
                    <a:pt x="1651" y="852"/>
                  </a:lnTo>
                  <a:lnTo>
                    <a:pt x="1644" y="871"/>
                  </a:lnTo>
                  <a:lnTo>
                    <a:pt x="1640" y="881"/>
                  </a:lnTo>
                  <a:lnTo>
                    <a:pt x="1635" y="900"/>
                  </a:lnTo>
                  <a:lnTo>
                    <a:pt x="1636" y="913"/>
                  </a:lnTo>
                  <a:lnTo>
                    <a:pt x="1648" y="929"/>
                  </a:lnTo>
                  <a:lnTo>
                    <a:pt x="1647" y="929"/>
                  </a:lnTo>
                  <a:lnTo>
                    <a:pt x="1648" y="949"/>
                  </a:lnTo>
                  <a:lnTo>
                    <a:pt x="1644" y="956"/>
                  </a:lnTo>
                  <a:lnTo>
                    <a:pt x="1631" y="962"/>
                  </a:lnTo>
                  <a:lnTo>
                    <a:pt x="1627" y="962"/>
                  </a:lnTo>
                  <a:lnTo>
                    <a:pt x="1613" y="968"/>
                  </a:lnTo>
                  <a:lnTo>
                    <a:pt x="1598" y="970"/>
                  </a:lnTo>
                  <a:lnTo>
                    <a:pt x="1594" y="965"/>
                  </a:lnTo>
                  <a:lnTo>
                    <a:pt x="1593" y="962"/>
                  </a:lnTo>
                  <a:lnTo>
                    <a:pt x="1587" y="964"/>
                  </a:lnTo>
                  <a:lnTo>
                    <a:pt x="1581" y="980"/>
                  </a:lnTo>
                  <a:lnTo>
                    <a:pt x="1591" y="1004"/>
                  </a:lnTo>
                  <a:lnTo>
                    <a:pt x="1591" y="1028"/>
                  </a:lnTo>
                  <a:lnTo>
                    <a:pt x="1578" y="1043"/>
                  </a:lnTo>
                  <a:lnTo>
                    <a:pt x="1578" y="1060"/>
                  </a:lnTo>
                  <a:lnTo>
                    <a:pt x="1573" y="1091"/>
                  </a:lnTo>
                  <a:lnTo>
                    <a:pt x="1571" y="1096"/>
                  </a:lnTo>
                  <a:lnTo>
                    <a:pt x="1570" y="1099"/>
                  </a:lnTo>
                  <a:lnTo>
                    <a:pt x="1574" y="1105"/>
                  </a:lnTo>
                  <a:lnTo>
                    <a:pt x="1598" y="1110"/>
                  </a:lnTo>
                  <a:lnTo>
                    <a:pt x="1635" y="1103"/>
                  </a:lnTo>
                  <a:lnTo>
                    <a:pt x="1652" y="1103"/>
                  </a:lnTo>
                  <a:lnTo>
                    <a:pt x="1682" y="1117"/>
                  </a:lnTo>
                  <a:lnTo>
                    <a:pt x="1694" y="1119"/>
                  </a:lnTo>
                  <a:lnTo>
                    <a:pt x="1695" y="1117"/>
                  </a:lnTo>
                  <a:lnTo>
                    <a:pt x="1700" y="1119"/>
                  </a:lnTo>
                  <a:lnTo>
                    <a:pt x="1705" y="1120"/>
                  </a:lnTo>
                  <a:lnTo>
                    <a:pt x="1726" y="1134"/>
                  </a:lnTo>
                  <a:lnTo>
                    <a:pt x="1731" y="1141"/>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7" name="Freeform 70"/>
            <p:cNvSpPr>
              <a:spLocks/>
            </p:cNvSpPr>
            <p:nvPr/>
          </p:nvSpPr>
          <p:spPr bwMode="auto">
            <a:xfrm>
              <a:off x="2335213" y="4010025"/>
              <a:ext cx="2159000" cy="1404938"/>
            </a:xfrm>
            <a:custGeom>
              <a:avLst/>
              <a:gdLst/>
              <a:ahLst/>
              <a:cxnLst>
                <a:cxn ang="0">
                  <a:pos x="507" y="45"/>
                </a:cxn>
                <a:cxn ang="0">
                  <a:pos x="684" y="96"/>
                </a:cxn>
                <a:cxn ang="0">
                  <a:pos x="847" y="26"/>
                </a:cxn>
                <a:cxn ang="0">
                  <a:pos x="1069" y="106"/>
                </a:cxn>
                <a:cxn ang="0">
                  <a:pos x="1221" y="50"/>
                </a:cxn>
                <a:cxn ang="0">
                  <a:pos x="1333" y="156"/>
                </a:cxn>
                <a:cxn ang="0">
                  <a:pos x="1360" y="280"/>
                </a:cxn>
                <a:cxn ang="0">
                  <a:pos x="1229" y="359"/>
                </a:cxn>
                <a:cxn ang="0">
                  <a:pos x="1327" y="465"/>
                </a:cxn>
                <a:cxn ang="0">
                  <a:pos x="1213" y="466"/>
                </a:cxn>
                <a:cxn ang="0">
                  <a:pos x="987" y="532"/>
                </a:cxn>
                <a:cxn ang="0">
                  <a:pos x="962" y="663"/>
                </a:cxn>
                <a:cxn ang="0">
                  <a:pos x="994" y="773"/>
                </a:cxn>
                <a:cxn ang="0">
                  <a:pos x="964" y="877"/>
                </a:cxn>
                <a:cxn ang="0">
                  <a:pos x="835" y="838"/>
                </a:cxn>
                <a:cxn ang="0">
                  <a:pos x="686" y="757"/>
                </a:cxn>
                <a:cxn ang="0">
                  <a:pos x="649" y="766"/>
                </a:cxn>
                <a:cxn ang="0">
                  <a:pos x="626" y="806"/>
                </a:cxn>
                <a:cxn ang="0">
                  <a:pos x="588" y="834"/>
                </a:cxn>
                <a:cxn ang="0">
                  <a:pos x="540" y="874"/>
                </a:cxn>
                <a:cxn ang="0">
                  <a:pos x="525" y="882"/>
                </a:cxn>
                <a:cxn ang="0">
                  <a:pos x="495" y="865"/>
                </a:cxn>
                <a:cxn ang="0">
                  <a:pos x="497" y="853"/>
                </a:cxn>
                <a:cxn ang="0">
                  <a:pos x="475" y="871"/>
                </a:cxn>
                <a:cxn ang="0">
                  <a:pos x="427" y="853"/>
                </a:cxn>
                <a:cxn ang="0">
                  <a:pos x="400" y="861"/>
                </a:cxn>
                <a:cxn ang="0">
                  <a:pos x="376" y="842"/>
                </a:cxn>
                <a:cxn ang="0">
                  <a:pos x="348" y="820"/>
                </a:cxn>
                <a:cxn ang="0">
                  <a:pos x="337" y="812"/>
                </a:cxn>
                <a:cxn ang="0">
                  <a:pos x="318" y="797"/>
                </a:cxn>
                <a:cxn ang="0">
                  <a:pos x="302" y="780"/>
                </a:cxn>
                <a:cxn ang="0">
                  <a:pos x="304" y="737"/>
                </a:cxn>
                <a:cxn ang="0">
                  <a:pos x="325" y="723"/>
                </a:cxn>
                <a:cxn ang="0">
                  <a:pos x="349" y="724"/>
                </a:cxn>
                <a:cxn ang="0">
                  <a:pos x="385" y="723"/>
                </a:cxn>
                <a:cxn ang="0">
                  <a:pos x="344" y="720"/>
                </a:cxn>
                <a:cxn ang="0">
                  <a:pos x="295" y="731"/>
                </a:cxn>
                <a:cxn ang="0">
                  <a:pos x="278" y="751"/>
                </a:cxn>
                <a:cxn ang="0">
                  <a:pos x="217" y="716"/>
                </a:cxn>
                <a:cxn ang="0">
                  <a:pos x="180" y="668"/>
                </a:cxn>
                <a:cxn ang="0">
                  <a:pos x="150" y="658"/>
                </a:cxn>
                <a:cxn ang="0">
                  <a:pos x="110" y="607"/>
                </a:cxn>
                <a:cxn ang="0">
                  <a:pos x="171" y="572"/>
                </a:cxn>
                <a:cxn ang="0">
                  <a:pos x="246" y="582"/>
                </a:cxn>
                <a:cxn ang="0">
                  <a:pos x="282" y="596"/>
                </a:cxn>
                <a:cxn ang="0">
                  <a:pos x="191" y="533"/>
                </a:cxn>
                <a:cxn ang="0">
                  <a:pos x="166" y="484"/>
                </a:cxn>
                <a:cxn ang="0">
                  <a:pos x="165" y="416"/>
                </a:cxn>
                <a:cxn ang="0">
                  <a:pos x="161" y="393"/>
                </a:cxn>
                <a:cxn ang="0">
                  <a:pos x="145" y="379"/>
                </a:cxn>
                <a:cxn ang="0">
                  <a:pos x="139" y="361"/>
                </a:cxn>
                <a:cxn ang="0">
                  <a:pos x="111" y="313"/>
                </a:cxn>
                <a:cxn ang="0">
                  <a:pos x="87" y="283"/>
                </a:cxn>
                <a:cxn ang="0">
                  <a:pos x="63" y="250"/>
                </a:cxn>
                <a:cxn ang="0">
                  <a:pos x="43" y="221"/>
                </a:cxn>
                <a:cxn ang="0">
                  <a:pos x="19" y="220"/>
                </a:cxn>
                <a:cxn ang="0">
                  <a:pos x="0" y="218"/>
                </a:cxn>
                <a:cxn ang="0">
                  <a:pos x="49" y="187"/>
                </a:cxn>
                <a:cxn ang="0">
                  <a:pos x="143" y="152"/>
                </a:cxn>
                <a:cxn ang="0">
                  <a:pos x="260" y="27"/>
                </a:cxn>
                <a:cxn ang="0">
                  <a:pos x="420" y="9"/>
                </a:cxn>
              </a:cxnLst>
              <a:rect l="0" t="0" r="r" b="b"/>
              <a:pathLst>
                <a:path w="1360" h="885">
                  <a:moveTo>
                    <a:pt x="435" y="0"/>
                  </a:moveTo>
                  <a:lnTo>
                    <a:pt x="478" y="19"/>
                  </a:lnTo>
                  <a:lnTo>
                    <a:pt x="507" y="45"/>
                  </a:lnTo>
                  <a:lnTo>
                    <a:pt x="525" y="92"/>
                  </a:lnTo>
                  <a:lnTo>
                    <a:pt x="651" y="104"/>
                  </a:lnTo>
                  <a:lnTo>
                    <a:pt x="684" y="96"/>
                  </a:lnTo>
                  <a:lnTo>
                    <a:pt x="674" y="83"/>
                  </a:lnTo>
                  <a:lnTo>
                    <a:pt x="745" y="35"/>
                  </a:lnTo>
                  <a:lnTo>
                    <a:pt x="847" y="26"/>
                  </a:lnTo>
                  <a:lnTo>
                    <a:pt x="906" y="25"/>
                  </a:lnTo>
                  <a:lnTo>
                    <a:pt x="1037" y="124"/>
                  </a:lnTo>
                  <a:lnTo>
                    <a:pt x="1069" y="106"/>
                  </a:lnTo>
                  <a:lnTo>
                    <a:pt x="1104" y="49"/>
                  </a:lnTo>
                  <a:lnTo>
                    <a:pt x="1146" y="11"/>
                  </a:lnTo>
                  <a:lnTo>
                    <a:pt x="1221" y="50"/>
                  </a:lnTo>
                  <a:lnTo>
                    <a:pt x="1328" y="51"/>
                  </a:lnTo>
                  <a:lnTo>
                    <a:pt x="1313" y="135"/>
                  </a:lnTo>
                  <a:lnTo>
                    <a:pt x="1333" y="156"/>
                  </a:lnTo>
                  <a:lnTo>
                    <a:pt x="1323" y="201"/>
                  </a:lnTo>
                  <a:lnTo>
                    <a:pt x="1337" y="244"/>
                  </a:lnTo>
                  <a:lnTo>
                    <a:pt x="1360" y="280"/>
                  </a:lnTo>
                  <a:lnTo>
                    <a:pt x="1266" y="298"/>
                  </a:lnTo>
                  <a:lnTo>
                    <a:pt x="1230" y="332"/>
                  </a:lnTo>
                  <a:lnTo>
                    <a:pt x="1229" y="359"/>
                  </a:lnTo>
                  <a:lnTo>
                    <a:pt x="1241" y="382"/>
                  </a:lnTo>
                  <a:lnTo>
                    <a:pt x="1304" y="425"/>
                  </a:lnTo>
                  <a:lnTo>
                    <a:pt x="1327" y="465"/>
                  </a:lnTo>
                  <a:lnTo>
                    <a:pt x="1326" y="495"/>
                  </a:lnTo>
                  <a:lnTo>
                    <a:pt x="1285" y="498"/>
                  </a:lnTo>
                  <a:lnTo>
                    <a:pt x="1213" y="466"/>
                  </a:lnTo>
                  <a:lnTo>
                    <a:pt x="1147" y="472"/>
                  </a:lnTo>
                  <a:lnTo>
                    <a:pt x="1023" y="507"/>
                  </a:lnTo>
                  <a:lnTo>
                    <a:pt x="987" y="532"/>
                  </a:lnTo>
                  <a:lnTo>
                    <a:pt x="961" y="592"/>
                  </a:lnTo>
                  <a:lnTo>
                    <a:pt x="958" y="639"/>
                  </a:lnTo>
                  <a:lnTo>
                    <a:pt x="962" y="663"/>
                  </a:lnTo>
                  <a:lnTo>
                    <a:pt x="974" y="689"/>
                  </a:lnTo>
                  <a:lnTo>
                    <a:pt x="980" y="742"/>
                  </a:lnTo>
                  <a:lnTo>
                    <a:pt x="994" y="773"/>
                  </a:lnTo>
                  <a:lnTo>
                    <a:pt x="1021" y="799"/>
                  </a:lnTo>
                  <a:lnTo>
                    <a:pt x="1004" y="835"/>
                  </a:lnTo>
                  <a:lnTo>
                    <a:pt x="964" y="877"/>
                  </a:lnTo>
                  <a:lnTo>
                    <a:pt x="914" y="885"/>
                  </a:lnTo>
                  <a:lnTo>
                    <a:pt x="872" y="870"/>
                  </a:lnTo>
                  <a:lnTo>
                    <a:pt x="835" y="838"/>
                  </a:lnTo>
                  <a:lnTo>
                    <a:pt x="808" y="750"/>
                  </a:lnTo>
                  <a:lnTo>
                    <a:pt x="787" y="713"/>
                  </a:lnTo>
                  <a:lnTo>
                    <a:pt x="686" y="757"/>
                  </a:lnTo>
                  <a:lnTo>
                    <a:pt x="655" y="777"/>
                  </a:lnTo>
                  <a:lnTo>
                    <a:pt x="651" y="772"/>
                  </a:lnTo>
                  <a:lnTo>
                    <a:pt x="649" y="766"/>
                  </a:lnTo>
                  <a:lnTo>
                    <a:pt x="644" y="769"/>
                  </a:lnTo>
                  <a:lnTo>
                    <a:pt x="636" y="792"/>
                  </a:lnTo>
                  <a:lnTo>
                    <a:pt x="626" y="806"/>
                  </a:lnTo>
                  <a:lnTo>
                    <a:pt x="610" y="820"/>
                  </a:lnTo>
                  <a:lnTo>
                    <a:pt x="590" y="832"/>
                  </a:lnTo>
                  <a:lnTo>
                    <a:pt x="588" y="834"/>
                  </a:lnTo>
                  <a:lnTo>
                    <a:pt x="586" y="837"/>
                  </a:lnTo>
                  <a:lnTo>
                    <a:pt x="555" y="858"/>
                  </a:lnTo>
                  <a:lnTo>
                    <a:pt x="540" y="874"/>
                  </a:lnTo>
                  <a:lnTo>
                    <a:pt x="535" y="876"/>
                  </a:lnTo>
                  <a:lnTo>
                    <a:pt x="531" y="880"/>
                  </a:lnTo>
                  <a:lnTo>
                    <a:pt x="525" y="882"/>
                  </a:lnTo>
                  <a:lnTo>
                    <a:pt x="498" y="878"/>
                  </a:lnTo>
                  <a:lnTo>
                    <a:pt x="492" y="871"/>
                  </a:lnTo>
                  <a:lnTo>
                    <a:pt x="495" y="865"/>
                  </a:lnTo>
                  <a:lnTo>
                    <a:pt x="503" y="858"/>
                  </a:lnTo>
                  <a:lnTo>
                    <a:pt x="502" y="847"/>
                  </a:lnTo>
                  <a:lnTo>
                    <a:pt x="497" y="853"/>
                  </a:lnTo>
                  <a:lnTo>
                    <a:pt x="495" y="859"/>
                  </a:lnTo>
                  <a:lnTo>
                    <a:pt x="481" y="872"/>
                  </a:lnTo>
                  <a:lnTo>
                    <a:pt x="475" y="871"/>
                  </a:lnTo>
                  <a:lnTo>
                    <a:pt x="465" y="867"/>
                  </a:lnTo>
                  <a:lnTo>
                    <a:pt x="456" y="865"/>
                  </a:lnTo>
                  <a:lnTo>
                    <a:pt x="427" y="853"/>
                  </a:lnTo>
                  <a:lnTo>
                    <a:pt x="413" y="855"/>
                  </a:lnTo>
                  <a:lnTo>
                    <a:pt x="412" y="855"/>
                  </a:lnTo>
                  <a:lnTo>
                    <a:pt x="400" y="861"/>
                  </a:lnTo>
                  <a:lnTo>
                    <a:pt x="394" y="861"/>
                  </a:lnTo>
                  <a:lnTo>
                    <a:pt x="390" y="860"/>
                  </a:lnTo>
                  <a:lnTo>
                    <a:pt x="376" y="842"/>
                  </a:lnTo>
                  <a:lnTo>
                    <a:pt x="362" y="838"/>
                  </a:lnTo>
                  <a:lnTo>
                    <a:pt x="355" y="826"/>
                  </a:lnTo>
                  <a:lnTo>
                    <a:pt x="348" y="820"/>
                  </a:lnTo>
                  <a:lnTo>
                    <a:pt x="342" y="807"/>
                  </a:lnTo>
                  <a:lnTo>
                    <a:pt x="339" y="807"/>
                  </a:lnTo>
                  <a:lnTo>
                    <a:pt x="337" y="812"/>
                  </a:lnTo>
                  <a:lnTo>
                    <a:pt x="334" y="813"/>
                  </a:lnTo>
                  <a:lnTo>
                    <a:pt x="323" y="808"/>
                  </a:lnTo>
                  <a:lnTo>
                    <a:pt x="318" y="797"/>
                  </a:lnTo>
                  <a:lnTo>
                    <a:pt x="312" y="794"/>
                  </a:lnTo>
                  <a:lnTo>
                    <a:pt x="308" y="788"/>
                  </a:lnTo>
                  <a:lnTo>
                    <a:pt x="302" y="780"/>
                  </a:lnTo>
                  <a:lnTo>
                    <a:pt x="304" y="776"/>
                  </a:lnTo>
                  <a:lnTo>
                    <a:pt x="298" y="743"/>
                  </a:lnTo>
                  <a:lnTo>
                    <a:pt x="304" y="737"/>
                  </a:lnTo>
                  <a:lnTo>
                    <a:pt x="309" y="735"/>
                  </a:lnTo>
                  <a:lnTo>
                    <a:pt x="311" y="735"/>
                  </a:lnTo>
                  <a:lnTo>
                    <a:pt x="325" y="723"/>
                  </a:lnTo>
                  <a:lnTo>
                    <a:pt x="336" y="728"/>
                  </a:lnTo>
                  <a:lnTo>
                    <a:pt x="341" y="728"/>
                  </a:lnTo>
                  <a:lnTo>
                    <a:pt x="349" y="724"/>
                  </a:lnTo>
                  <a:lnTo>
                    <a:pt x="362" y="722"/>
                  </a:lnTo>
                  <a:lnTo>
                    <a:pt x="378" y="725"/>
                  </a:lnTo>
                  <a:lnTo>
                    <a:pt x="385" y="723"/>
                  </a:lnTo>
                  <a:lnTo>
                    <a:pt x="373" y="717"/>
                  </a:lnTo>
                  <a:lnTo>
                    <a:pt x="357" y="717"/>
                  </a:lnTo>
                  <a:lnTo>
                    <a:pt x="344" y="720"/>
                  </a:lnTo>
                  <a:lnTo>
                    <a:pt x="330" y="716"/>
                  </a:lnTo>
                  <a:lnTo>
                    <a:pt x="311" y="723"/>
                  </a:lnTo>
                  <a:lnTo>
                    <a:pt x="295" y="731"/>
                  </a:lnTo>
                  <a:lnTo>
                    <a:pt x="286" y="745"/>
                  </a:lnTo>
                  <a:lnTo>
                    <a:pt x="280" y="754"/>
                  </a:lnTo>
                  <a:lnTo>
                    <a:pt x="278" y="751"/>
                  </a:lnTo>
                  <a:lnTo>
                    <a:pt x="266" y="749"/>
                  </a:lnTo>
                  <a:lnTo>
                    <a:pt x="252" y="743"/>
                  </a:lnTo>
                  <a:lnTo>
                    <a:pt x="217" y="716"/>
                  </a:lnTo>
                  <a:lnTo>
                    <a:pt x="204" y="697"/>
                  </a:lnTo>
                  <a:lnTo>
                    <a:pt x="187" y="674"/>
                  </a:lnTo>
                  <a:lnTo>
                    <a:pt x="180" y="668"/>
                  </a:lnTo>
                  <a:lnTo>
                    <a:pt x="175" y="662"/>
                  </a:lnTo>
                  <a:lnTo>
                    <a:pt x="164" y="656"/>
                  </a:lnTo>
                  <a:lnTo>
                    <a:pt x="150" y="658"/>
                  </a:lnTo>
                  <a:lnTo>
                    <a:pt x="143" y="650"/>
                  </a:lnTo>
                  <a:lnTo>
                    <a:pt x="134" y="631"/>
                  </a:lnTo>
                  <a:lnTo>
                    <a:pt x="110" y="607"/>
                  </a:lnTo>
                  <a:lnTo>
                    <a:pt x="146" y="594"/>
                  </a:lnTo>
                  <a:lnTo>
                    <a:pt x="152" y="589"/>
                  </a:lnTo>
                  <a:lnTo>
                    <a:pt x="171" y="572"/>
                  </a:lnTo>
                  <a:lnTo>
                    <a:pt x="191" y="568"/>
                  </a:lnTo>
                  <a:lnTo>
                    <a:pt x="213" y="570"/>
                  </a:lnTo>
                  <a:lnTo>
                    <a:pt x="246" y="582"/>
                  </a:lnTo>
                  <a:lnTo>
                    <a:pt x="267" y="595"/>
                  </a:lnTo>
                  <a:lnTo>
                    <a:pt x="274" y="598"/>
                  </a:lnTo>
                  <a:lnTo>
                    <a:pt x="282" y="596"/>
                  </a:lnTo>
                  <a:lnTo>
                    <a:pt x="229" y="566"/>
                  </a:lnTo>
                  <a:lnTo>
                    <a:pt x="200" y="551"/>
                  </a:lnTo>
                  <a:lnTo>
                    <a:pt x="191" y="533"/>
                  </a:lnTo>
                  <a:lnTo>
                    <a:pt x="190" y="509"/>
                  </a:lnTo>
                  <a:lnTo>
                    <a:pt x="188" y="504"/>
                  </a:lnTo>
                  <a:lnTo>
                    <a:pt x="166" y="484"/>
                  </a:lnTo>
                  <a:lnTo>
                    <a:pt x="161" y="467"/>
                  </a:lnTo>
                  <a:lnTo>
                    <a:pt x="164" y="425"/>
                  </a:lnTo>
                  <a:lnTo>
                    <a:pt x="165" y="416"/>
                  </a:lnTo>
                  <a:lnTo>
                    <a:pt x="168" y="410"/>
                  </a:lnTo>
                  <a:lnTo>
                    <a:pt x="167" y="407"/>
                  </a:lnTo>
                  <a:lnTo>
                    <a:pt x="161" y="393"/>
                  </a:lnTo>
                  <a:lnTo>
                    <a:pt x="153" y="395"/>
                  </a:lnTo>
                  <a:lnTo>
                    <a:pt x="153" y="384"/>
                  </a:lnTo>
                  <a:lnTo>
                    <a:pt x="145" y="379"/>
                  </a:lnTo>
                  <a:lnTo>
                    <a:pt x="140" y="367"/>
                  </a:lnTo>
                  <a:lnTo>
                    <a:pt x="140" y="362"/>
                  </a:lnTo>
                  <a:lnTo>
                    <a:pt x="139" y="361"/>
                  </a:lnTo>
                  <a:lnTo>
                    <a:pt x="136" y="354"/>
                  </a:lnTo>
                  <a:lnTo>
                    <a:pt x="114" y="315"/>
                  </a:lnTo>
                  <a:lnTo>
                    <a:pt x="111" y="313"/>
                  </a:lnTo>
                  <a:lnTo>
                    <a:pt x="103" y="300"/>
                  </a:lnTo>
                  <a:lnTo>
                    <a:pt x="91" y="289"/>
                  </a:lnTo>
                  <a:lnTo>
                    <a:pt x="87" y="283"/>
                  </a:lnTo>
                  <a:lnTo>
                    <a:pt x="80" y="279"/>
                  </a:lnTo>
                  <a:lnTo>
                    <a:pt x="64" y="255"/>
                  </a:lnTo>
                  <a:lnTo>
                    <a:pt x="63" y="250"/>
                  </a:lnTo>
                  <a:lnTo>
                    <a:pt x="68" y="239"/>
                  </a:lnTo>
                  <a:lnTo>
                    <a:pt x="57" y="219"/>
                  </a:lnTo>
                  <a:lnTo>
                    <a:pt x="43" y="221"/>
                  </a:lnTo>
                  <a:lnTo>
                    <a:pt x="34" y="217"/>
                  </a:lnTo>
                  <a:lnTo>
                    <a:pt x="29" y="216"/>
                  </a:lnTo>
                  <a:lnTo>
                    <a:pt x="19" y="220"/>
                  </a:lnTo>
                  <a:lnTo>
                    <a:pt x="12" y="221"/>
                  </a:lnTo>
                  <a:lnTo>
                    <a:pt x="3" y="218"/>
                  </a:lnTo>
                  <a:lnTo>
                    <a:pt x="0" y="218"/>
                  </a:lnTo>
                  <a:lnTo>
                    <a:pt x="12" y="206"/>
                  </a:lnTo>
                  <a:lnTo>
                    <a:pt x="33" y="202"/>
                  </a:lnTo>
                  <a:lnTo>
                    <a:pt x="49" y="187"/>
                  </a:lnTo>
                  <a:lnTo>
                    <a:pt x="82" y="171"/>
                  </a:lnTo>
                  <a:lnTo>
                    <a:pt x="138" y="153"/>
                  </a:lnTo>
                  <a:lnTo>
                    <a:pt x="143" y="152"/>
                  </a:lnTo>
                  <a:lnTo>
                    <a:pt x="175" y="128"/>
                  </a:lnTo>
                  <a:lnTo>
                    <a:pt x="230" y="21"/>
                  </a:lnTo>
                  <a:lnTo>
                    <a:pt x="260" y="27"/>
                  </a:lnTo>
                  <a:lnTo>
                    <a:pt x="280" y="45"/>
                  </a:lnTo>
                  <a:lnTo>
                    <a:pt x="399" y="38"/>
                  </a:lnTo>
                  <a:lnTo>
                    <a:pt x="420" y="9"/>
                  </a:lnTo>
                  <a:lnTo>
                    <a:pt x="435" y="0"/>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Freeform 71"/>
            <p:cNvSpPr>
              <a:spLocks/>
            </p:cNvSpPr>
            <p:nvPr/>
          </p:nvSpPr>
          <p:spPr bwMode="auto">
            <a:xfrm>
              <a:off x="2335213" y="4010025"/>
              <a:ext cx="2159000" cy="1404938"/>
            </a:xfrm>
            <a:custGeom>
              <a:avLst/>
              <a:gdLst/>
              <a:ahLst/>
              <a:cxnLst>
                <a:cxn ang="0">
                  <a:pos x="507" y="45"/>
                </a:cxn>
                <a:cxn ang="0">
                  <a:pos x="684" y="96"/>
                </a:cxn>
                <a:cxn ang="0">
                  <a:pos x="847" y="26"/>
                </a:cxn>
                <a:cxn ang="0">
                  <a:pos x="1069" y="106"/>
                </a:cxn>
                <a:cxn ang="0">
                  <a:pos x="1221" y="50"/>
                </a:cxn>
                <a:cxn ang="0">
                  <a:pos x="1333" y="156"/>
                </a:cxn>
                <a:cxn ang="0">
                  <a:pos x="1360" y="280"/>
                </a:cxn>
                <a:cxn ang="0">
                  <a:pos x="1229" y="359"/>
                </a:cxn>
                <a:cxn ang="0">
                  <a:pos x="1327" y="465"/>
                </a:cxn>
                <a:cxn ang="0">
                  <a:pos x="1213" y="466"/>
                </a:cxn>
                <a:cxn ang="0">
                  <a:pos x="987" y="532"/>
                </a:cxn>
                <a:cxn ang="0">
                  <a:pos x="962" y="663"/>
                </a:cxn>
                <a:cxn ang="0">
                  <a:pos x="994" y="773"/>
                </a:cxn>
                <a:cxn ang="0">
                  <a:pos x="964" y="877"/>
                </a:cxn>
                <a:cxn ang="0">
                  <a:pos x="835" y="838"/>
                </a:cxn>
                <a:cxn ang="0">
                  <a:pos x="686" y="757"/>
                </a:cxn>
                <a:cxn ang="0">
                  <a:pos x="649" y="766"/>
                </a:cxn>
                <a:cxn ang="0">
                  <a:pos x="626" y="806"/>
                </a:cxn>
                <a:cxn ang="0">
                  <a:pos x="588" y="834"/>
                </a:cxn>
                <a:cxn ang="0">
                  <a:pos x="540" y="874"/>
                </a:cxn>
                <a:cxn ang="0">
                  <a:pos x="525" y="882"/>
                </a:cxn>
                <a:cxn ang="0">
                  <a:pos x="495" y="865"/>
                </a:cxn>
                <a:cxn ang="0">
                  <a:pos x="497" y="853"/>
                </a:cxn>
                <a:cxn ang="0">
                  <a:pos x="475" y="871"/>
                </a:cxn>
                <a:cxn ang="0">
                  <a:pos x="427" y="853"/>
                </a:cxn>
                <a:cxn ang="0">
                  <a:pos x="400" y="861"/>
                </a:cxn>
                <a:cxn ang="0">
                  <a:pos x="376" y="842"/>
                </a:cxn>
                <a:cxn ang="0">
                  <a:pos x="348" y="820"/>
                </a:cxn>
                <a:cxn ang="0">
                  <a:pos x="337" y="812"/>
                </a:cxn>
                <a:cxn ang="0">
                  <a:pos x="318" y="797"/>
                </a:cxn>
                <a:cxn ang="0">
                  <a:pos x="302" y="780"/>
                </a:cxn>
                <a:cxn ang="0">
                  <a:pos x="304" y="737"/>
                </a:cxn>
                <a:cxn ang="0">
                  <a:pos x="325" y="723"/>
                </a:cxn>
                <a:cxn ang="0">
                  <a:pos x="349" y="724"/>
                </a:cxn>
                <a:cxn ang="0">
                  <a:pos x="385" y="723"/>
                </a:cxn>
                <a:cxn ang="0">
                  <a:pos x="344" y="720"/>
                </a:cxn>
                <a:cxn ang="0">
                  <a:pos x="295" y="731"/>
                </a:cxn>
                <a:cxn ang="0">
                  <a:pos x="278" y="751"/>
                </a:cxn>
                <a:cxn ang="0">
                  <a:pos x="217" y="716"/>
                </a:cxn>
                <a:cxn ang="0">
                  <a:pos x="180" y="668"/>
                </a:cxn>
                <a:cxn ang="0">
                  <a:pos x="150" y="658"/>
                </a:cxn>
                <a:cxn ang="0">
                  <a:pos x="110" y="607"/>
                </a:cxn>
                <a:cxn ang="0">
                  <a:pos x="171" y="572"/>
                </a:cxn>
                <a:cxn ang="0">
                  <a:pos x="246" y="582"/>
                </a:cxn>
                <a:cxn ang="0">
                  <a:pos x="282" y="596"/>
                </a:cxn>
                <a:cxn ang="0">
                  <a:pos x="191" y="533"/>
                </a:cxn>
                <a:cxn ang="0">
                  <a:pos x="166" y="484"/>
                </a:cxn>
                <a:cxn ang="0">
                  <a:pos x="165" y="416"/>
                </a:cxn>
                <a:cxn ang="0">
                  <a:pos x="161" y="393"/>
                </a:cxn>
                <a:cxn ang="0">
                  <a:pos x="145" y="379"/>
                </a:cxn>
                <a:cxn ang="0">
                  <a:pos x="139" y="361"/>
                </a:cxn>
                <a:cxn ang="0">
                  <a:pos x="111" y="313"/>
                </a:cxn>
                <a:cxn ang="0">
                  <a:pos x="87" y="283"/>
                </a:cxn>
                <a:cxn ang="0">
                  <a:pos x="63" y="250"/>
                </a:cxn>
                <a:cxn ang="0">
                  <a:pos x="43" y="221"/>
                </a:cxn>
                <a:cxn ang="0">
                  <a:pos x="19" y="220"/>
                </a:cxn>
                <a:cxn ang="0">
                  <a:pos x="0" y="218"/>
                </a:cxn>
                <a:cxn ang="0">
                  <a:pos x="49" y="187"/>
                </a:cxn>
                <a:cxn ang="0">
                  <a:pos x="143" y="152"/>
                </a:cxn>
                <a:cxn ang="0">
                  <a:pos x="260" y="27"/>
                </a:cxn>
                <a:cxn ang="0">
                  <a:pos x="420" y="9"/>
                </a:cxn>
              </a:cxnLst>
              <a:rect l="0" t="0" r="r" b="b"/>
              <a:pathLst>
                <a:path w="1360" h="885">
                  <a:moveTo>
                    <a:pt x="435" y="0"/>
                  </a:moveTo>
                  <a:lnTo>
                    <a:pt x="478" y="19"/>
                  </a:lnTo>
                  <a:lnTo>
                    <a:pt x="507" y="45"/>
                  </a:lnTo>
                  <a:lnTo>
                    <a:pt x="525" y="92"/>
                  </a:lnTo>
                  <a:lnTo>
                    <a:pt x="651" y="104"/>
                  </a:lnTo>
                  <a:lnTo>
                    <a:pt x="684" y="96"/>
                  </a:lnTo>
                  <a:lnTo>
                    <a:pt x="674" y="83"/>
                  </a:lnTo>
                  <a:lnTo>
                    <a:pt x="745" y="35"/>
                  </a:lnTo>
                  <a:lnTo>
                    <a:pt x="847" y="26"/>
                  </a:lnTo>
                  <a:lnTo>
                    <a:pt x="906" y="25"/>
                  </a:lnTo>
                  <a:lnTo>
                    <a:pt x="1037" y="124"/>
                  </a:lnTo>
                  <a:lnTo>
                    <a:pt x="1069" y="106"/>
                  </a:lnTo>
                  <a:lnTo>
                    <a:pt x="1104" y="49"/>
                  </a:lnTo>
                  <a:lnTo>
                    <a:pt x="1146" y="11"/>
                  </a:lnTo>
                  <a:lnTo>
                    <a:pt x="1221" y="50"/>
                  </a:lnTo>
                  <a:lnTo>
                    <a:pt x="1328" y="51"/>
                  </a:lnTo>
                  <a:lnTo>
                    <a:pt x="1313" y="135"/>
                  </a:lnTo>
                  <a:lnTo>
                    <a:pt x="1333" y="156"/>
                  </a:lnTo>
                  <a:lnTo>
                    <a:pt x="1323" y="201"/>
                  </a:lnTo>
                  <a:lnTo>
                    <a:pt x="1337" y="244"/>
                  </a:lnTo>
                  <a:lnTo>
                    <a:pt x="1360" y="280"/>
                  </a:lnTo>
                  <a:lnTo>
                    <a:pt x="1266" y="298"/>
                  </a:lnTo>
                  <a:lnTo>
                    <a:pt x="1230" y="332"/>
                  </a:lnTo>
                  <a:lnTo>
                    <a:pt x="1229" y="359"/>
                  </a:lnTo>
                  <a:lnTo>
                    <a:pt x="1241" y="382"/>
                  </a:lnTo>
                  <a:lnTo>
                    <a:pt x="1304" y="425"/>
                  </a:lnTo>
                  <a:lnTo>
                    <a:pt x="1327" y="465"/>
                  </a:lnTo>
                  <a:lnTo>
                    <a:pt x="1326" y="495"/>
                  </a:lnTo>
                  <a:lnTo>
                    <a:pt x="1285" y="498"/>
                  </a:lnTo>
                  <a:lnTo>
                    <a:pt x="1213" y="466"/>
                  </a:lnTo>
                  <a:lnTo>
                    <a:pt x="1147" y="472"/>
                  </a:lnTo>
                  <a:lnTo>
                    <a:pt x="1023" y="507"/>
                  </a:lnTo>
                  <a:lnTo>
                    <a:pt x="987" y="532"/>
                  </a:lnTo>
                  <a:lnTo>
                    <a:pt x="961" y="592"/>
                  </a:lnTo>
                  <a:lnTo>
                    <a:pt x="958" y="639"/>
                  </a:lnTo>
                  <a:lnTo>
                    <a:pt x="962" y="663"/>
                  </a:lnTo>
                  <a:lnTo>
                    <a:pt x="974" y="689"/>
                  </a:lnTo>
                  <a:lnTo>
                    <a:pt x="980" y="742"/>
                  </a:lnTo>
                  <a:lnTo>
                    <a:pt x="994" y="773"/>
                  </a:lnTo>
                  <a:lnTo>
                    <a:pt x="1021" y="799"/>
                  </a:lnTo>
                  <a:lnTo>
                    <a:pt x="1004" y="835"/>
                  </a:lnTo>
                  <a:lnTo>
                    <a:pt x="964" y="877"/>
                  </a:lnTo>
                  <a:lnTo>
                    <a:pt x="914" y="885"/>
                  </a:lnTo>
                  <a:lnTo>
                    <a:pt x="872" y="870"/>
                  </a:lnTo>
                  <a:lnTo>
                    <a:pt x="835" y="838"/>
                  </a:lnTo>
                  <a:lnTo>
                    <a:pt x="808" y="750"/>
                  </a:lnTo>
                  <a:lnTo>
                    <a:pt x="787" y="713"/>
                  </a:lnTo>
                  <a:lnTo>
                    <a:pt x="686" y="757"/>
                  </a:lnTo>
                  <a:lnTo>
                    <a:pt x="655" y="777"/>
                  </a:lnTo>
                  <a:lnTo>
                    <a:pt x="651" y="772"/>
                  </a:lnTo>
                  <a:lnTo>
                    <a:pt x="649" y="766"/>
                  </a:lnTo>
                  <a:lnTo>
                    <a:pt x="644" y="769"/>
                  </a:lnTo>
                  <a:lnTo>
                    <a:pt x="636" y="792"/>
                  </a:lnTo>
                  <a:lnTo>
                    <a:pt x="626" y="806"/>
                  </a:lnTo>
                  <a:lnTo>
                    <a:pt x="610" y="820"/>
                  </a:lnTo>
                  <a:lnTo>
                    <a:pt x="590" y="832"/>
                  </a:lnTo>
                  <a:lnTo>
                    <a:pt x="588" y="834"/>
                  </a:lnTo>
                  <a:lnTo>
                    <a:pt x="586" y="837"/>
                  </a:lnTo>
                  <a:lnTo>
                    <a:pt x="555" y="858"/>
                  </a:lnTo>
                  <a:lnTo>
                    <a:pt x="540" y="874"/>
                  </a:lnTo>
                  <a:lnTo>
                    <a:pt x="535" y="876"/>
                  </a:lnTo>
                  <a:lnTo>
                    <a:pt x="531" y="880"/>
                  </a:lnTo>
                  <a:lnTo>
                    <a:pt x="525" y="882"/>
                  </a:lnTo>
                  <a:lnTo>
                    <a:pt x="498" y="878"/>
                  </a:lnTo>
                  <a:lnTo>
                    <a:pt x="492" y="871"/>
                  </a:lnTo>
                  <a:lnTo>
                    <a:pt x="495" y="865"/>
                  </a:lnTo>
                  <a:lnTo>
                    <a:pt x="503" y="858"/>
                  </a:lnTo>
                  <a:lnTo>
                    <a:pt x="502" y="847"/>
                  </a:lnTo>
                  <a:lnTo>
                    <a:pt x="497" y="853"/>
                  </a:lnTo>
                  <a:lnTo>
                    <a:pt x="495" y="859"/>
                  </a:lnTo>
                  <a:lnTo>
                    <a:pt x="481" y="872"/>
                  </a:lnTo>
                  <a:lnTo>
                    <a:pt x="475" y="871"/>
                  </a:lnTo>
                  <a:lnTo>
                    <a:pt x="465" y="867"/>
                  </a:lnTo>
                  <a:lnTo>
                    <a:pt x="456" y="865"/>
                  </a:lnTo>
                  <a:lnTo>
                    <a:pt x="427" y="853"/>
                  </a:lnTo>
                  <a:lnTo>
                    <a:pt x="413" y="855"/>
                  </a:lnTo>
                  <a:lnTo>
                    <a:pt x="412" y="855"/>
                  </a:lnTo>
                  <a:lnTo>
                    <a:pt x="400" y="861"/>
                  </a:lnTo>
                  <a:lnTo>
                    <a:pt x="394" y="861"/>
                  </a:lnTo>
                  <a:lnTo>
                    <a:pt x="390" y="860"/>
                  </a:lnTo>
                  <a:lnTo>
                    <a:pt x="376" y="842"/>
                  </a:lnTo>
                  <a:lnTo>
                    <a:pt x="362" y="838"/>
                  </a:lnTo>
                  <a:lnTo>
                    <a:pt x="355" y="826"/>
                  </a:lnTo>
                  <a:lnTo>
                    <a:pt x="348" y="820"/>
                  </a:lnTo>
                  <a:lnTo>
                    <a:pt x="342" y="807"/>
                  </a:lnTo>
                  <a:lnTo>
                    <a:pt x="339" y="807"/>
                  </a:lnTo>
                  <a:lnTo>
                    <a:pt x="337" y="812"/>
                  </a:lnTo>
                  <a:lnTo>
                    <a:pt x="334" y="813"/>
                  </a:lnTo>
                  <a:lnTo>
                    <a:pt x="323" y="808"/>
                  </a:lnTo>
                  <a:lnTo>
                    <a:pt x="318" y="797"/>
                  </a:lnTo>
                  <a:lnTo>
                    <a:pt x="312" y="794"/>
                  </a:lnTo>
                  <a:lnTo>
                    <a:pt x="308" y="788"/>
                  </a:lnTo>
                  <a:lnTo>
                    <a:pt x="302" y="780"/>
                  </a:lnTo>
                  <a:lnTo>
                    <a:pt x="304" y="776"/>
                  </a:lnTo>
                  <a:lnTo>
                    <a:pt x="298" y="743"/>
                  </a:lnTo>
                  <a:lnTo>
                    <a:pt x="304" y="737"/>
                  </a:lnTo>
                  <a:lnTo>
                    <a:pt x="309" y="735"/>
                  </a:lnTo>
                  <a:lnTo>
                    <a:pt x="311" y="735"/>
                  </a:lnTo>
                  <a:lnTo>
                    <a:pt x="325" y="723"/>
                  </a:lnTo>
                  <a:lnTo>
                    <a:pt x="336" y="728"/>
                  </a:lnTo>
                  <a:lnTo>
                    <a:pt x="341" y="728"/>
                  </a:lnTo>
                  <a:lnTo>
                    <a:pt x="349" y="724"/>
                  </a:lnTo>
                  <a:lnTo>
                    <a:pt x="362" y="722"/>
                  </a:lnTo>
                  <a:lnTo>
                    <a:pt x="378" y="725"/>
                  </a:lnTo>
                  <a:lnTo>
                    <a:pt x="385" y="723"/>
                  </a:lnTo>
                  <a:lnTo>
                    <a:pt x="373" y="717"/>
                  </a:lnTo>
                  <a:lnTo>
                    <a:pt x="357" y="717"/>
                  </a:lnTo>
                  <a:lnTo>
                    <a:pt x="344" y="720"/>
                  </a:lnTo>
                  <a:lnTo>
                    <a:pt x="330" y="716"/>
                  </a:lnTo>
                  <a:lnTo>
                    <a:pt x="311" y="723"/>
                  </a:lnTo>
                  <a:lnTo>
                    <a:pt x="295" y="731"/>
                  </a:lnTo>
                  <a:lnTo>
                    <a:pt x="286" y="745"/>
                  </a:lnTo>
                  <a:lnTo>
                    <a:pt x="280" y="754"/>
                  </a:lnTo>
                  <a:lnTo>
                    <a:pt x="278" y="751"/>
                  </a:lnTo>
                  <a:lnTo>
                    <a:pt x="266" y="749"/>
                  </a:lnTo>
                  <a:lnTo>
                    <a:pt x="252" y="743"/>
                  </a:lnTo>
                  <a:lnTo>
                    <a:pt x="217" y="716"/>
                  </a:lnTo>
                  <a:lnTo>
                    <a:pt x="204" y="697"/>
                  </a:lnTo>
                  <a:lnTo>
                    <a:pt x="187" y="674"/>
                  </a:lnTo>
                  <a:lnTo>
                    <a:pt x="180" y="668"/>
                  </a:lnTo>
                  <a:lnTo>
                    <a:pt x="175" y="662"/>
                  </a:lnTo>
                  <a:lnTo>
                    <a:pt x="164" y="656"/>
                  </a:lnTo>
                  <a:lnTo>
                    <a:pt x="150" y="658"/>
                  </a:lnTo>
                  <a:lnTo>
                    <a:pt x="143" y="650"/>
                  </a:lnTo>
                  <a:lnTo>
                    <a:pt x="134" y="631"/>
                  </a:lnTo>
                  <a:lnTo>
                    <a:pt x="110" y="607"/>
                  </a:lnTo>
                  <a:lnTo>
                    <a:pt x="146" y="594"/>
                  </a:lnTo>
                  <a:lnTo>
                    <a:pt x="152" y="589"/>
                  </a:lnTo>
                  <a:lnTo>
                    <a:pt x="171" y="572"/>
                  </a:lnTo>
                  <a:lnTo>
                    <a:pt x="191" y="568"/>
                  </a:lnTo>
                  <a:lnTo>
                    <a:pt x="213" y="570"/>
                  </a:lnTo>
                  <a:lnTo>
                    <a:pt x="246" y="582"/>
                  </a:lnTo>
                  <a:lnTo>
                    <a:pt x="267" y="595"/>
                  </a:lnTo>
                  <a:lnTo>
                    <a:pt x="274" y="598"/>
                  </a:lnTo>
                  <a:lnTo>
                    <a:pt x="282" y="596"/>
                  </a:lnTo>
                  <a:lnTo>
                    <a:pt x="229" y="566"/>
                  </a:lnTo>
                  <a:lnTo>
                    <a:pt x="200" y="551"/>
                  </a:lnTo>
                  <a:lnTo>
                    <a:pt x="191" y="533"/>
                  </a:lnTo>
                  <a:lnTo>
                    <a:pt x="190" y="509"/>
                  </a:lnTo>
                  <a:lnTo>
                    <a:pt x="188" y="504"/>
                  </a:lnTo>
                  <a:lnTo>
                    <a:pt x="166" y="484"/>
                  </a:lnTo>
                  <a:lnTo>
                    <a:pt x="161" y="467"/>
                  </a:lnTo>
                  <a:lnTo>
                    <a:pt x="164" y="425"/>
                  </a:lnTo>
                  <a:lnTo>
                    <a:pt x="165" y="416"/>
                  </a:lnTo>
                  <a:lnTo>
                    <a:pt x="168" y="410"/>
                  </a:lnTo>
                  <a:lnTo>
                    <a:pt x="167" y="407"/>
                  </a:lnTo>
                  <a:lnTo>
                    <a:pt x="161" y="393"/>
                  </a:lnTo>
                  <a:lnTo>
                    <a:pt x="153" y="395"/>
                  </a:lnTo>
                  <a:lnTo>
                    <a:pt x="153" y="384"/>
                  </a:lnTo>
                  <a:lnTo>
                    <a:pt x="145" y="379"/>
                  </a:lnTo>
                  <a:lnTo>
                    <a:pt x="140" y="367"/>
                  </a:lnTo>
                  <a:lnTo>
                    <a:pt x="140" y="362"/>
                  </a:lnTo>
                  <a:lnTo>
                    <a:pt x="139" y="361"/>
                  </a:lnTo>
                  <a:lnTo>
                    <a:pt x="136" y="354"/>
                  </a:lnTo>
                  <a:lnTo>
                    <a:pt x="114" y="315"/>
                  </a:lnTo>
                  <a:lnTo>
                    <a:pt x="111" y="313"/>
                  </a:lnTo>
                  <a:lnTo>
                    <a:pt x="103" y="300"/>
                  </a:lnTo>
                  <a:lnTo>
                    <a:pt x="91" y="289"/>
                  </a:lnTo>
                  <a:lnTo>
                    <a:pt x="87" y="283"/>
                  </a:lnTo>
                  <a:lnTo>
                    <a:pt x="80" y="279"/>
                  </a:lnTo>
                  <a:lnTo>
                    <a:pt x="64" y="255"/>
                  </a:lnTo>
                  <a:lnTo>
                    <a:pt x="63" y="250"/>
                  </a:lnTo>
                  <a:lnTo>
                    <a:pt x="68" y="239"/>
                  </a:lnTo>
                  <a:lnTo>
                    <a:pt x="57" y="219"/>
                  </a:lnTo>
                  <a:lnTo>
                    <a:pt x="43" y="221"/>
                  </a:lnTo>
                  <a:lnTo>
                    <a:pt x="34" y="217"/>
                  </a:lnTo>
                  <a:lnTo>
                    <a:pt x="29" y="216"/>
                  </a:lnTo>
                  <a:lnTo>
                    <a:pt x="19" y="220"/>
                  </a:lnTo>
                  <a:lnTo>
                    <a:pt x="12" y="221"/>
                  </a:lnTo>
                  <a:lnTo>
                    <a:pt x="3" y="218"/>
                  </a:lnTo>
                  <a:lnTo>
                    <a:pt x="0" y="218"/>
                  </a:lnTo>
                  <a:lnTo>
                    <a:pt x="12" y="206"/>
                  </a:lnTo>
                  <a:lnTo>
                    <a:pt x="33" y="202"/>
                  </a:lnTo>
                  <a:lnTo>
                    <a:pt x="49" y="187"/>
                  </a:lnTo>
                  <a:lnTo>
                    <a:pt x="82" y="171"/>
                  </a:lnTo>
                  <a:lnTo>
                    <a:pt x="138" y="153"/>
                  </a:lnTo>
                  <a:lnTo>
                    <a:pt x="143" y="152"/>
                  </a:lnTo>
                  <a:lnTo>
                    <a:pt x="175" y="128"/>
                  </a:lnTo>
                  <a:lnTo>
                    <a:pt x="230" y="21"/>
                  </a:lnTo>
                  <a:lnTo>
                    <a:pt x="260" y="27"/>
                  </a:lnTo>
                  <a:lnTo>
                    <a:pt x="280" y="45"/>
                  </a:lnTo>
                  <a:lnTo>
                    <a:pt x="399" y="38"/>
                  </a:lnTo>
                  <a:lnTo>
                    <a:pt x="420" y="9"/>
                  </a:lnTo>
                  <a:lnTo>
                    <a:pt x="435" y="0"/>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19" name="Freeform 72"/>
            <p:cNvSpPr>
              <a:spLocks/>
            </p:cNvSpPr>
            <p:nvPr/>
          </p:nvSpPr>
          <p:spPr bwMode="auto">
            <a:xfrm>
              <a:off x="2973388" y="2382838"/>
              <a:ext cx="2330450" cy="1824038"/>
            </a:xfrm>
            <a:custGeom>
              <a:avLst/>
              <a:gdLst/>
              <a:ahLst/>
              <a:cxnLst>
                <a:cxn ang="0">
                  <a:pos x="418" y="616"/>
                </a:cxn>
                <a:cxn ang="0">
                  <a:pos x="511" y="654"/>
                </a:cxn>
                <a:cxn ang="0">
                  <a:pos x="598" y="708"/>
                </a:cxn>
                <a:cxn ang="0">
                  <a:pos x="715" y="688"/>
                </a:cxn>
                <a:cxn ang="0">
                  <a:pos x="764" y="641"/>
                </a:cxn>
                <a:cxn ang="0">
                  <a:pos x="815" y="622"/>
                </a:cxn>
                <a:cxn ang="0">
                  <a:pos x="884" y="507"/>
                </a:cxn>
                <a:cxn ang="0">
                  <a:pos x="905" y="319"/>
                </a:cxn>
                <a:cxn ang="0">
                  <a:pos x="1011" y="258"/>
                </a:cxn>
                <a:cxn ang="0">
                  <a:pos x="948" y="221"/>
                </a:cxn>
                <a:cxn ang="0">
                  <a:pos x="979" y="93"/>
                </a:cxn>
                <a:cxn ang="0">
                  <a:pos x="1055" y="0"/>
                </a:cxn>
                <a:cxn ang="0">
                  <a:pos x="1072" y="77"/>
                </a:cxn>
                <a:cxn ang="0">
                  <a:pos x="1084" y="177"/>
                </a:cxn>
                <a:cxn ang="0">
                  <a:pos x="1144" y="212"/>
                </a:cxn>
                <a:cxn ang="0">
                  <a:pos x="1245" y="166"/>
                </a:cxn>
                <a:cxn ang="0">
                  <a:pos x="1312" y="119"/>
                </a:cxn>
                <a:cxn ang="0">
                  <a:pos x="1396" y="113"/>
                </a:cxn>
                <a:cxn ang="0">
                  <a:pos x="1372" y="162"/>
                </a:cxn>
                <a:cxn ang="0">
                  <a:pos x="1376" y="298"/>
                </a:cxn>
                <a:cxn ang="0">
                  <a:pos x="1337" y="394"/>
                </a:cxn>
                <a:cxn ang="0">
                  <a:pos x="1389" y="494"/>
                </a:cxn>
                <a:cxn ang="0">
                  <a:pos x="1448" y="682"/>
                </a:cxn>
                <a:cxn ang="0">
                  <a:pos x="1458" y="864"/>
                </a:cxn>
                <a:cxn ang="0">
                  <a:pos x="1313" y="861"/>
                </a:cxn>
                <a:cxn ang="0">
                  <a:pos x="1229" y="882"/>
                </a:cxn>
                <a:cxn ang="0">
                  <a:pos x="1188" y="922"/>
                </a:cxn>
                <a:cxn ang="0">
                  <a:pos x="1071" y="900"/>
                </a:cxn>
                <a:cxn ang="0">
                  <a:pos x="1032" y="972"/>
                </a:cxn>
                <a:cxn ang="0">
                  <a:pos x="968" y="1017"/>
                </a:cxn>
                <a:cxn ang="0">
                  <a:pos x="819" y="1075"/>
                </a:cxn>
                <a:cxn ang="0">
                  <a:pos x="702" y="1074"/>
                </a:cxn>
                <a:cxn ang="0">
                  <a:pos x="635" y="1149"/>
                </a:cxn>
                <a:cxn ang="0">
                  <a:pos x="445" y="1051"/>
                </a:cxn>
                <a:cxn ang="0">
                  <a:pos x="272" y="1108"/>
                </a:cxn>
                <a:cxn ang="0">
                  <a:pos x="249" y="1129"/>
                </a:cxn>
                <a:cxn ang="0">
                  <a:pos x="105" y="1070"/>
                </a:cxn>
                <a:cxn ang="0">
                  <a:pos x="33" y="1025"/>
                </a:cxn>
                <a:cxn ang="0">
                  <a:pos x="0" y="995"/>
                </a:cxn>
                <a:cxn ang="0">
                  <a:pos x="50" y="953"/>
                </a:cxn>
                <a:cxn ang="0">
                  <a:pos x="127" y="936"/>
                </a:cxn>
                <a:cxn ang="0">
                  <a:pos x="340" y="860"/>
                </a:cxn>
                <a:cxn ang="0">
                  <a:pos x="387" y="818"/>
                </a:cxn>
                <a:cxn ang="0">
                  <a:pos x="428" y="786"/>
                </a:cxn>
                <a:cxn ang="0">
                  <a:pos x="330" y="711"/>
                </a:cxn>
                <a:cxn ang="0">
                  <a:pos x="383" y="637"/>
                </a:cxn>
              </a:cxnLst>
              <a:rect l="0" t="0" r="r" b="b"/>
              <a:pathLst>
                <a:path w="1468" h="1149">
                  <a:moveTo>
                    <a:pt x="383" y="637"/>
                  </a:moveTo>
                  <a:lnTo>
                    <a:pt x="418" y="616"/>
                  </a:lnTo>
                  <a:lnTo>
                    <a:pt x="472" y="632"/>
                  </a:lnTo>
                  <a:lnTo>
                    <a:pt x="511" y="654"/>
                  </a:lnTo>
                  <a:lnTo>
                    <a:pt x="531" y="692"/>
                  </a:lnTo>
                  <a:lnTo>
                    <a:pt x="598" y="708"/>
                  </a:lnTo>
                  <a:lnTo>
                    <a:pt x="649" y="668"/>
                  </a:lnTo>
                  <a:lnTo>
                    <a:pt x="715" y="688"/>
                  </a:lnTo>
                  <a:lnTo>
                    <a:pt x="741" y="679"/>
                  </a:lnTo>
                  <a:lnTo>
                    <a:pt x="764" y="641"/>
                  </a:lnTo>
                  <a:lnTo>
                    <a:pt x="784" y="624"/>
                  </a:lnTo>
                  <a:lnTo>
                    <a:pt x="815" y="622"/>
                  </a:lnTo>
                  <a:lnTo>
                    <a:pt x="853" y="601"/>
                  </a:lnTo>
                  <a:lnTo>
                    <a:pt x="884" y="507"/>
                  </a:lnTo>
                  <a:lnTo>
                    <a:pt x="905" y="372"/>
                  </a:lnTo>
                  <a:lnTo>
                    <a:pt x="905" y="319"/>
                  </a:lnTo>
                  <a:lnTo>
                    <a:pt x="944" y="287"/>
                  </a:lnTo>
                  <a:lnTo>
                    <a:pt x="1011" y="258"/>
                  </a:lnTo>
                  <a:lnTo>
                    <a:pt x="1005" y="238"/>
                  </a:lnTo>
                  <a:lnTo>
                    <a:pt x="948" y="221"/>
                  </a:lnTo>
                  <a:lnTo>
                    <a:pt x="932" y="176"/>
                  </a:lnTo>
                  <a:lnTo>
                    <a:pt x="979" y="93"/>
                  </a:lnTo>
                  <a:lnTo>
                    <a:pt x="1005" y="73"/>
                  </a:lnTo>
                  <a:lnTo>
                    <a:pt x="1055" y="0"/>
                  </a:lnTo>
                  <a:lnTo>
                    <a:pt x="1090" y="16"/>
                  </a:lnTo>
                  <a:lnTo>
                    <a:pt x="1072" y="77"/>
                  </a:lnTo>
                  <a:lnTo>
                    <a:pt x="1075" y="136"/>
                  </a:lnTo>
                  <a:lnTo>
                    <a:pt x="1084" y="177"/>
                  </a:lnTo>
                  <a:lnTo>
                    <a:pt x="1111" y="206"/>
                  </a:lnTo>
                  <a:lnTo>
                    <a:pt x="1144" y="212"/>
                  </a:lnTo>
                  <a:lnTo>
                    <a:pt x="1196" y="171"/>
                  </a:lnTo>
                  <a:lnTo>
                    <a:pt x="1245" y="166"/>
                  </a:lnTo>
                  <a:lnTo>
                    <a:pt x="1290" y="147"/>
                  </a:lnTo>
                  <a:lnTo>
                    <a:pt x="1312" y="119"/>
                  </a:lnTo>
                  <a:lnTo>
                    <a:pt x="1349" y="108"/>
                  </a:lnTo>
                  <a:lnTo>
                    <a:pt x="1396" y="113"/>
                  </a:lnTo>
                  <a:lnTo>
                    <a:pt x="1414" y="129"/>
                  </a:lnTo>
                  <a:lnTo>
                    <a:pt x="1372" y="162"/>
                  </a:lnTo>
                  <a:lnTo>
                    <a:pt x="1365" y="193"/>
                  </a:lnTo>
                  <a:lnTo>
                    <a:pt x="1376" y="298"/>
                  </a:lnTo>
                  <a:lnTo>
                    <a:pt x="1341" y="350"/>
                  </a:lnTo>
                  <a:lnTo>
                    <a:pt x="1337" y="394"/>
                  </a:lnTo>
                  <a:lnTo>
                    <a:pt x="1350" y="443"/>
                  </a:lnTo>
                  <a:lnTo>
                    <a:pt x="1389" y="494"/>
                  </a:lnTo>
                  <a:lnTo>
                    <a:pt x="1415" y="599"/>
                  </a:lnTo>
                  <a:lnTo>
                    <a:pt x="1448" y="682"/>
                  </a:lnTo>
                  <a:lnTo>
                    <a:pt x="1468" y="709"/>
                  </a:lnTo>
                  <a:lnTo>
                    <a:pt x="1458" y="864"/>
                  </a:lnTo>
                  <a:lnTo>
                    <a:pt x="1406" y="853"/>
                  </a:lnTo>
                  <a:lnTo>
                    <a:pt x="1313" y="861"/>
                  </a:lnTo>
                  <a:lnTo>
                    <a:pt x="1264" y="856"/>
                  </a:lnTo>
                  <a:lnTo>
                    <a:pt x="1229" y="882"/>
                  </a:lnTo>
                  <a:lnTo>
                    <a:pt x="1211" y="912"/>
                  </a:lnTo>
                  <a:lnTo>
                    <a:pt x="1188" y="922"/>
                  </a:lnTo>
                  <a:lnTo>
                    <a:pt x="1108" y="898"/>
                  </a:lnTo>
                  <a:lnTo>
                    <a:pt x="1071" y="900"/>
                  </a:lnTo>
                  <a:lnTo>
                    <a:pt x="1051" y="922"/>
                  </a:lnTo>
                  <a:lnTo>
                    <a:pt x="1032" y="972"/>
                  </a:lnTo>
                  <a:lnTo>
                    <a:pt x="993" y="1011"/>
                  </a:lnTo>
                  <a:lnTo>
                    <a:pt x="968" y="1017"/>
                  </a:lnTo>
                  <a:lnTo>
                    <a:pt x="926" y="1076"/>
                  </a:lnTo>
                  <a:lnTo>
                    <a:pt x="819" y="1075"/>
                  </a:lnTo>
                  <a:lnTo>
                    <a:pt x="744" y="1036"/>
                  </a:lnTo>
                  <a:lnTo>
                    <a:pt x="702" y="1074"/>
                  </a:lnTo>
                  <a:lnTo>
                    <a:pt x="667" y="1131"/>
                  </a:lnTo>
                  <a:lnTo>
                    <a:pt x="635" y="1149"/>
                  </a:lnTo>
                  <a:lnTo>
                    <a:pt x="504" y="1050"/>
                  </a:lnTo>
                  <a:lnTo>
                    <a:pt x="445" y="1051"/>
                  </a:lnTo>
                  <a:lnTo>
                    <a:pt x="343" y="1060"/>
                  </a:lnTo>
                  <a:lnTo>
                    <a:pt x="272" y="1108"/>
                  </a:lnTo>
                  <a:lnTo>
                    <a:pt x="282" y="1121"/>
                  </a:lnTo>
                  <a:lnTo>
                    <a:pt x="249" y="1129"/>
                  </a:lnTo>
                  <a:lnTo>
                    <a:pt x="123" y="1117"/>
                  </a:lnTo>
                  <a:lnTo>
                    <a:pt x="105" y="1070"/>
                  </a:lnTo>
                  <a:lnTo>
                    <a:pt x="76" y="1044"/>
                  </a:lnTo>
                  <a:lnTo>
                    <a:pt x="33" y="1025"/>
                  </a:lnTo>
                  <a:lnTo>
                    <a:pt x="9" y="1016"/>
                  </a:lnTo>
                  <a:lnTo>
                    <a:pt x="0" y="995"/>
                  </a:lnTo>
                  <a:lnTo>
                    <a:pt x="37" y="985"/>
                  </a:lnTo>
                  <a:lnTo>
                    <a:pt x="50" y="953"/>
                  </a:lnTo>
                  <a:lnTo>
                    <a:pt x="93" y="900"/>
                  </a:lnTo>
                  <a:lnTo>
                    <a:pt x="127" y="936"/>
                  </a:lnTo>
                  <a:lnTo>
                    <a:pt x="154" y="943"/>
                  </a:lnTo>
                  <a:lnTo>
                    <a:pt x="340" y="860"/>
                  </a:lnTo>
                  <a:lnTo>
                    <a:pt x="364" y="832"/>
                  </a:lnTo>
                  <a:lnTo>
                    <a:pt x="387" y="818"/>
                  </a:lnTo>
                  <a:lnTo>
                    <a:pt x="410" y="815"/>
                  </a:lnTo>
                  <a:lnTo>
                    <a:pt x="428" y="786"/>
                  </a:lnTo>
                  <a:lnTo>
                    <a:pt x="399" y="732"/>
                  </a:lnTo>
                  <a:lnTo>
                    <a:pt x="330" y="711"/>
                  </a:lnTo>
                  <a:lnTo>
                    <a:pt x="311" y="682"/>
                  </a:lnTo>
                  <a:lnTo>
                    <a:pt x="383" y="637"/>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 name="Freeform 73"/>
            <p:cNvSpPr>
              <a:spLocks/>
            </p:cNvSpPr>
            <p:nvPr/>
          </p:nvSpPr>
          <p:spPr bwMode="auto">
            <a:xfrm>
              <a:off x="2973388" y="2382838"/>
              <a:ext cx="2330450" cy="1824038"/>
            </a:xfrm>
            <a:custGeom>
              <a:avLst/>
              <a:gdLst/>
              <a:ahLst/>
              <a:cxnLst>
                <a:cxn ang="0">
                  <a:pos x="418" y="616"/>
                </a:cxn>
                <a:cxn ang="0">
                  <a:pos x="511" y="654"/>
                </a:cxn>
                <a:cxn ang="0">
                  <a:pos x="598" y="708"/>
                </a:cxn>
                <a:cxn ang="0">
                  <a:pos x="715" y="688"/>
                </a:cxn>
                <a:cxn ang="0">
                  <a:pos x="764" y="641"/>
                </a:cxn>
                <a:cxn ang="0">
                  <a:pos x="815" y="622"/>
                </a:cxn>
                <a:cxn ang="0">
                  <a:pos x="884" y="507"/>
                </a:cxn>
                <a:cxn ang="0">
                  <a:pos x="905" y="319"/>
                </a:cxn>
                <a:cxn ang="0">
                  <a:pos x="1011" y="258"/>
                </a:cxn>
                <a:cxn ang="0">
                  <a:pos x="948" y="221"/>
                </a:cxn>
                <a:cxn ang="0">
                  <a:pos x="979" y="93"/>
                </a:cxn>
                <a:cxn ang="0">
                  <a:pos x="1055" y="0"/>
                </a:cxn>
                <a:cxn ang="0">
                  <a:pos x="1072" y="77"/>
                </a:cxn>
                <a:cxn ang="0">
                  <a:pos x="1084" y="177"/>
                </a:cxn>
                <a:cxn ang="0">
                  <a:pos x="1144" y="212"/>
                </a:cxn>
                <a:cxn ang="0">
                  <a:pos x="1245" y="166"/>
                </a:cxn>
                <a:cxn ang="0">
                  <a:pos x="1312" y="119"/>
                </a:cxn>
                <a:cxn ang="0">
                  <a:pos x="1396" y="113"/>
                </a:cxn>
                <a:cxn ang="0">
                  <a:pos x="1372" y="162"/>
                </a:cxn>
                <a:cxn ang="0">
                  <a:pos x="1376" y="298"/>
                </a:cxn>
                <a:cxn ang="0">
                  <a:pos x="1337" y="394"/>
                </a:cxn>
                <a:cxn ang="0">
                  <a:pos x="1389" y="494"/>
                </a:cxn>
                <a:cxn ang="0">
                  <a:pos x="1448" y="682"/>
                </a:cxn>
                <a:cxn ang="0">
                  <a:pos x="1458" y="864"/>
                </a:cxn>
                <a:cxn ang="0">
                  <a:pos x="1313" y="861"/>
                </a:cxn>
                <a:cxn ang="0">
                  <a:pos x="1229" y="882"/>
                </a:cxn>
                <a:cxn ang="0">
                  <a:pos x="1188" y="922"/>
                </a:cxn>
                <a:cxn ang="0">
                  <a:pos x="1071" y="900"/>
                </a:cxn>
                <a:cxn ang="0">
                  <a:pos x="1032" y="972"/>
                </a:cxn>
                <a:cxn ang="0">
                  <a:pos x="968" y="1017"/>
                </a:cxn>
                <a:cxn ang="0">
                  <a:pos x="819" y="1075"/>
                </a:cxn>
                <a:cxn ang="0">
                  <a:pos x="702" y="1074"/>
                </a:cxn>
                <a:cxn ang="0">
                  <a:pos x="635" y="1149"/>
                </a:cxn>
                <a:cxn ang="0">
                  <a:pos x="445" y="1051"/>
                </a:cxn>
                <a:cxn ang="0">
                  <a:pos x="272" y="1108"/>
                </a:cxn>
                <a:cxn ang="0">
                  <a:pos x="249" y="1129"/>
                </a:cxn>
                <a:cxn ang="0">
                  <a:pos x="105" y="1070"/>
                </a:cxn>
                <a:cxn ang="0">
                  <a:pos x="33" y="1025"/>
                </a:cxn>
                <a:cxn ang="0">
                  <a:pos x="0" y="995"/>
                </a:cxn>
                <a:cxn ang="0">
                  <a:pos x="50" y="953"/>
                </a:cxn>
                <a:cxn ang="0">
                  <a:pos x="127" y="936"/>
                </a:cxn>
                <a:cxn ang="0">
                  <a:pos x="340" y="860"/>
                </a:cxn>
                <a:cxn ang="0">
                  <a:pos x="387" y="818"/>
                </a:cxn>
                <a:cxn ang="0">
                  <a:pos x="428" y="786"/>
                </a:cxn>
                <a:cxn ang="0">
                  <a:pos x="330" y="711"/>
                </a:cxn>
                <a:cxn ang="0">
                  <a:pos x="383" y="637"/>
                </a:cxn>
              </a:cxnLst>
              <a:rect l="0" t="0" r="r" b="b"/>
              <a:pathLst>
                <a:path w="1468" h="1149">
                  <a:moveTo>
                    <a:pt x="383" y="637"/>
                  </a:moveTo>
                  <a:lnTo>
                    <a:pt x="418" y="616"/>
                  </a:lnTo>
                  <a:lnTo>
                    <a:pt x="472" y="632"/>
                  </a:lnTo>
                  <a:lnTo>
                    <a:pt x="511" y="654"/>
                  </a:lnTo>
                  <a:lnTo>
                    <a:pt x="531" y="692"/>
                  </a:lnTo>
                  <a:lnTo>
                    <a:pt x="598" y="708"/>
                  </a:lnTo>
                  <a:lnTo>
                    <a:pt x="649" y="668"/>
                  </a:lnTo>
                  <a:lnTo>
                    <a:pt x="715" y="688"/>
                  </a:lnTo>
                  <a:lnTo>
                    <a:pt x="741" y="679"/>
                  </a:lnTo>
                  <a:lnTo>
                    <a:pt x="764" y="641"/>
                  </a:lnTo>
                  <a:lnTo>
                    <a:pt x="784" y="624"/>
                  </a:lnTo>
                  <a:lnTo>
                    <a:pt x="815" y="622"/>
                  </a:lnTo>
                  <a:lnTo>
                    <a:pt x="853" y="601"/>
                  </a:lnTo>
                  <a:lnTo>
                    <a:pt x="884" y="507"/>
                  </a:lnTo>
                  <a:lnTo>
                    <a:pt x="905" y="372"/>
                  </a:lnTo>
                  <a:lnTo>
                    <a:pt x="905" y="319"/>
                  </a:lnTo>
                  <a:lnTo>
                    <a:pt x="944" y="287"/>
                  </a:lnTo>
                  <a:lnTo>
                    <a:pt x="1011" y="258"/>
                  </a:lnTo>
                  <a:lnTo>
                    <a:pt x="1005" y="238"/>
                  </a:lnTo>
                  <a:lnTo>
                    <a:pt x="948" y="221"/>
                  </a:lnTo>
                  <a:lnTo>
                    <a:pt x="932" y="176"/>
                  </a:lnTo>
                  <a:lnTo>
                    <a:pt x="979" y="93"/>
                  </a:lnTo>
                  <a:lnTo>
                    <a:pt x="1005" y="73"/>
                  </a:lnTo>
                  <a:lnTo>
                    <a:pt x="1055" y="0"/>
                  </a:lnTo>
                  <a:lnTo>
                    <a:pt x="1090" y="16"/>
                  </a:lnTo>
                  <a:lnTo>
                    <a:pt x="1072" y="77"/>
                  </a:lnTo>
                  <a:lnTo>
                    <a:pt x="1075" y="136"/>
                  </a:lnTo>
                  <a:lnTo>
                    <a:pt x="1084" y="177"/>
                  </a:lnTo>
                  <a:lnTo>
                    <a:pt x="1111" y="206"/>
                  </a:lnTo>
                  <a:lnTo>
                    <a:pt x="1144" y="212"/>
                  </a:lnTo>
                  <a:lnTo>
                    <a:pt x="1196" y="171"/>
                  </a:lnTo>
                  <a:lnTo>
                    <a:pt x="1245" y="166"/>
                  </a:lnTo>
                  <a:lnTo>
                    <a:pt x="1290" y="147"/>
                  </a:lnTo>
                  <a:lnTo>
                    <a:pt x="1312" y="119"/>
                  </a:lnTo>
                  <a:lnTo>
                    <a:pt x="1349" y="108"/>
                  </a:lnTo>
                  <a:lnTo>
                    <a:pt x="1396" y="113"/>
                  </a:lnTo>
                  <a:lnTo>
                    <a:pt x="1414" y="129"/>
                  </a:lnTo>
                  <a:lnTo>
                    <a:pt x="1372" y="162"/>
                  </a:lnTo>
                  <a:lnTo>
                    <a:pt x="1365" y="193"/>
                  </a:lnTo>
                  <a:lnTo>
                    <a:pt x="1376" y="298"/>
                  </a:lnTo>
                  <a:lnTo>
                    <a:pt x="1341" y="350"/>
                  </a:lnTo>
                  <a:lnTo>
                    <a:pt x="1337" y="394"/>
                  </a:lnTo>
                  <a:lnTo>
                    <a:pt x="1350" y="443"/>
                  </a:lnTo>
                  <a:lnTo>
                    <a:pt x="1389" y="494"/>
                  </a:lnTo>
                  <a:lnTo>
                    <a:pt x="1415" y="599"/>
                  </a:lnTo>
                  <a:lnTo>
                    <a:pt x="1448" y="682"/>
                  </a:lnTo>
                  <a:lnTo>
                    <a:pt x="1468" y="709"/>
                  </a:lnTo>
                  <a:lnTo>
                    <a:pt x="1458" y="864"/>
                  </a:lnTo>
                  <a:lnTo>
                    <a:pt x="1406" y="853"/>
                  </a:lnTo>
                  <a:lnTo>
                    <a:pt x="1313" y="861"/>
                  </a:lnTo>
                  <a:lnTo>
                    <a:pt x="1264" y="856"/>
                  </a:lnTo>
                  <a:lnTo>
                    <a:pt x="1229" y="882"/>
                  </a:lnTo>
                  <a:lnTo>
                    <a:pt x="1211" y="912"/>
                  </a:lnTo>
                  <a:lnTo>
                    <a:pt x="1188" y="922"/>
                  </a:lnTo>
                  <a:lnTo>
                    <a:pt x="1108" y="898"/>
                  </a:lnTo>
                  <a:lnTo>
                    <a:pt x="1071" y="900"/>
                  </a:lnTo>
                  <a:lnTo>
                    <a:pt x="1051" y="922"/>
                  </a:lnTo>
                  <a:lnTo>
                    <a:pt x="1032" y="972"/>
                  </a:lnTo>
                  <a:lnTo>
                    <a:pt x="993" y="1011"/>
                  </a:lnTo>
                  <a:lnTo>
                    <a:pt x="968" y="1017"/>
                  </a:lnTo>
                  <a:lnTo>
                    <a:pt x="926" y="1076"/>
                  </a:lnTo>
                  <a:lnTo>
                    <a:pt x="819" y="1075"/>
                  </a:lnTo>
                  <a:lnTo>
                    <a:pt x="744" y="1036"/>
                  </a:lnTo>
                  <a:lnTo>
                    <a:pt x="702" y="1074"/>
                  </a:lnTo>
                  <a:lnTo>
                    <a:pt x="667" y="1131"/>
                  </a:lnTo>
                  <a:lnTo>
                    <a:pt x="635" y="1149"/>
                  </a:lnTo>
                  <a:lnTo>
                    <a:pt x="504" y="1050"/>
                  </a:lnTo>
                  <a:lnTo>
                    <a:pt x="445" y="1051"/>
                  </a:lnTo>
                  <a:lnTo>
                    <a:pt x="343" y="1060"/>
                  </a:lnTo>
                  <a:lnTo>
                    <a:pt x="272" y="1108"/>
                  </a:lnTo>
                  <a:lnTo>
                    <a:pt x="282" y="1121"/>
                  </a:lnTo>
                  <a:lnTo>
                    <a:pt x="249" y="1129"/>
                  </a:lnTo>
                  <a:lnTo>
                    <a:pt x="123" y="1117"/>
                  </a:lnTo>
                  <a:lnTo>
                    <a:pt x="105" y="1070"/>
                  </a:lnTo>
                  <a:lnTo>
                    <a:pt x="76" y="1044"/>
                  </a:lnTo>
                  <a:lnTo>
                    <a:pt x="33" y="1025"/>
                  </a:lnTo>
                  <a:lnTo>
                    <a:pt x="9" y="1016"/>
                  </a:lnTo>
                  <a:lnTo>
                    <a:pt x="0" y="995"/>
                  </a:lnTo>
                  <a:lnTo>
                    <a:pt x="37" y="985"/>
                  </a:lnTo>
                  <a:lnTo>
                    <a:pt x="50" y="953"/>
                  </a:lnTo>
                  <a:lnTo>
                    <a:pt x="93" y="900"/>
                  </a:lnTo>
                  <a:lnTo>
                    <a:pt x="127" y="936"/>
                  </a:lnTo>
                  <a:lnTo>
                    <a:pt x="154" y="943"/>
                  </a:lnTo>
                  <a:lnTo>
                    <a:pt x="340" y="860"/>
                  </a:lnTo>
                  <a:lnTo>
                    <a:pt x="364" y="832"/>
                  </a:lnTo>
                  <a:lnTo>
                    <a:pt x="387" y="818"/>
                  </a:lnTo>
                  <a:lnTo>
                    <a:pt x="410" y="815"/>
                  </a:lnTo>
                  <a:lnTo>
                    <a:pt x="428" y="786"/>
                  </a:lnTo>
                  <a:lnTo>
                    <a:pt x="399" y="732"/>
                  </a:lnTo>
                  <a:lnTo>
                    <a:pt x="330" y="711"/>
                  </a:lnTo>
                  <a:lnTo>
                    <a:pt x="311" y="682"/>
                  </a:lnTo>
                  <a:lnTo>
                    <a:pt x="383" y="637"/>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21" name="Freeform 74"/>
            <p:cNvSpPr>
              <a:spLocks/>
            </p:cNvSpPr>
            <p:nvPr/>
          </p:nvSpPr>
          <p:spPr bwMode="auto">
            <a:xfrm>
              <a:off x="1900238" y="3863975"/>
              <a:ext cx="158750" cy="169863"/>
            </a:xfrm>
            <a:custGeom>
              <a:avLst/>
              <a:gdLst/>
              <a:ahLst/>
              <a:cxnLst>
                <a:cxn ang="0">
                  <a:pos x="26" y="107"/>
                </a:cxn>
                <a:cxn ang="0">
                  <a:pos x="26" y="106"/>
                </a:cxn>
                <a:cxn ang="0">
                  <a:pos x="14" y="92"/>
                </a:cxn>
                <a:cxn ang="0">
                  <a:pos x="9" y="95"/>
                </a:cxn>
                <a:cxn ang="0">
                  <a:pos x="7" y="93"/>
                </a:cxn>
                <a:cxn ang="0">
                  <a:pos x="5" y="75"/>
                </a:cxn>
                <a:cxn ang="0">
                  <a:pos x="7" y="71"/>
                </a:cxn>
                <a:cxn ang="0">
                  <a:pos x="10" y="74"/>
                </a:cxn>
                <a:cxn ang="0">
                  <a:pos x="14" y="73"/>
                </a:cxn>
                <a:cxn ang="0">
                  <a:pos x="17" y="73"/>
                </a:cxn>
                <a:cxn ang="0">
                  <a:pos x="20" y="68"/>
                </a:cxn>
                <a:cxn ang="0">
                  <a:pos x="22" y="52"/>
                </a:cxn>
                <a:cxn ang="0">
                  <a:pos x="22" y="46"/>
                </a:cxn>
                <a:cxn ang="0">
                  <a:pos x="0" y="3"/>
                </a:cxn>
                <a:cxn ang="0">
                  <a:pos x="2" y="0"/>
                </a:cxn>
                <a:cxn ang="0">
                  <a:pos x="11" y="0"/>
                </a:cxn>
                <a:cxn ang="0">
                  <a:pos x="15" y="3"/>
                </a:cxn>
                <a:cxn ang="0">
                  <a:pos x="22" y="5"/>
                </a:cxn>
                <a:cxn ang="0">
                  <a:pos x="25" y="7"/>
                </a:cxn>
                <a:cxn ang="0">
                  <a:pos x="21" y="10"/>
                </a:cxn>
                <a:cxn ang="0">
                  <a:pos x="20" y="14"/>
                </a:cxn>
                <a:cxn ang="0">
                  <a:pos x="20" y="26"/>
                </a:cxn>
                <a:cxn ang="0">
                  <a:pos x="29" y="8"/>
                </a:cxn>
                <a:cxn ang="0">
                  <a:pos x="33" y="3"/>
                </a:cxn>
                <a:cxn ang="0">
                  <a:pos x="41" y="5"/>
                </a:cxn>
                <a:cxn ang="0">
                  <a:pos x="46" y="17"/>
                </a:cxn>
                <a:cxn ang="0">
                  <a:pos x="48" y="17"/>
                </a:cxn>
                <a:cxn ang="0">
                  <a:pos x="51" y="15"/>
                </a:cxn>
                <a:cxn ang="0">
                  <a:pos x="52" y="7"/>
                </a:cxn>
                <a:cxn ang="0">
                  <a:pos x="55" y="5"/>
                </a:cxn>
                <a:cxn ang="0">
                  <a:pos x="58" y="6"/>
                </a:cxn>
                <a:cxn ang="0">
                  <a:pos x="62" y="12"/>
                </a:cxn>
                <a:cxn ang="0">
                  <a:pos x="72" y="7"/>
                </a:cxn>
                <a:cxn ang="0">
                  <a:pos x="76" y="9"/>
                </a:cxn>
                <a:cxn ang="0">
                  <a:pos x="81" y="6"/>
                </a:cxn>
                <a:cxn ang="0">
                  <a:pos x="89" y="7"/>
                </a:cxn>
                <a:cxn ang="0">
                  <a:pos x="94" y="11"/>
                </a:cxn>
                <a:cxn ang="0">
                  <a:pos x="97" y="7"/>
                </a:cxn>
                <a:cxn ang="0">
                  <a:pos x="100" y="7"/>
                </a:cxn>
                <a:cxn ang="0">
                  <a:pos x="100" y="17"/>
                </a:cxn>
                <a:cxn ang="0">
                  <a:pos x="95" y="26"/>
                </a:cxn>
                <a:cxn ang="0">
                  <a:pos x="88" y="45"/>
                </a:cxn>
                <a:cxn ang="0">
                  <a:pos x="77" y="67"/>
                </a:cxn>
                <a:cxn ang="0">
                  <a:pos x="59" y="88"/>
                </a:cxn>
                <a:cxn ang="0">
                  <a:pos x="26" y="107"/>
                </a:cxn>
              </a:cxnLst>
              <a:rect l="0" t="0" r="r" b="b"/>
              <a:pathLst>
                <a:path w="100" h="107">
                  <a:moveTo>
                    <a:pt x="26" y="107"/>
                  </a:moveTo>
                  <a:lnTo>
                    <a:pt x="26" y="106"/>
                  </a:lnTo>
                  <a:lnTo>
                    <a:pt x="14" y="92"/>
                  </a:lnTo>
                  <a:lnTo>
                    <a:pt x="9" y="95"/>
                  </a:lnTo>
                  <a:lnTo>
                    <a:pt x="7" y="93"/>
                  </a:lnTo>
                  <a:lnTo>
                    <a:pt x="5" y="75"/>
                  </a:lnTo>
                  <a:lnTo>
                    <a:pt x="7" y="71"/>
                  </a:lnTo>
                  <a:lnTo>
                    <a:pt x="10" y="74"/>
                  </a:lnTo>
                  <a:lnTo>
                    <a:pt x="14" y="73"/>
                  </a:lnTo>
                  <a:lnTo>
                    <a:pt x="17" y="73"/>
                  </a:lnTo>
                  <a:lnTo>
                    <a:pt x="20" y="68"/>
                  </a:lnTo>
                  <a:lnTo>
                    <a:pt x="22" y="52"/>
                  </a:lnTo>
                  <a:lnTo>
                    <a:pt x="22" y="46"/>
                  </a:lnTo>
                  <a:lnTo>
                    <a:pt x="0" y="3"/>
                  </a:lnTo>
                  <a:lnTo>
                    <a:pt x="2" y="0"/>
                  </a:lnTo>
                  <a:lnTo>
                    <a:pt x="11" y="0"/>
                  </a:lnTo>
                  <a:lnTo>
                    <a:pt x="15" y="3"/>
                  </a:lnTo>
                  <a:lnTo>
                    <a:pt x="22" y="5"/>
                  </a:lnTo>
                  <a:lnTo>
                    <a:pt x="25" y="7"/>
                  </a:lnTo>
                  <a:lnTo>
                    <a:pt x="21" y="10"/>
                  </a:lnTo>
                  <a:lnTo>
                    <a:pt x="20" y="14"/>
                  </a:lnTo>
                  <a:lnTo>
                    <a:pt x="20" y="26"/>
                  </a:lnTo>
                  <a:lnTo>
                    <a:pt x="29" y="8"/>
                  </a:lnTo>
                  <a:lnTo>
                    <a:pt x="33" y="3"/>
                  </a:lnTo>
                  <a:lnTo>
                    <a:pt x="41" y="5"/>
                  </a:lnTo>
                  <a:lnTo>
                    <a:pt x="46" y="17"/>
                  </a:lnTo>
                  <a:lnTo>
                    <a:pt x="48" y="17"/>
                  </a:lnTo>
                  <a:lnTo>
                    <a:pt x="51" y="15"/>
                  </a:lnTo>
                  <a:lnTo>
                    <a:pt x="52" y="7"/>
                  </a:lnTo>
                  <a:lnTo>
                    <a:pt x="55" y="5"/>
                  </a:lnTo>
                  <a:lnTo>
                    <a:pt x="58" y="6"/>
                  </a:lnTo>
                  <a:lnTo>
                    <a:pt x="62" y="12"/>
                  </a:lnTo>
                  <a:lnTo>
                    <a:pt x="72" y="7"/>
                  </a:lnTo>
                  <a:lnTo>
                    <a:pt x="76" y="9"/>
                  </a:lnTo>
                  <a:lnTo>
                    <a:pt x="81" y="6"/>
                  </a:lnTo>
                  <a:lnTo>
                    <a:pt x="89" y="7"/>
                  </a:lnTo>
                  <a:lnTo>
                    <a:pt x="94" y="11"/>
                  </a:lnTo>
                  <a:lnTo>
                    <a:pt x="97" y="7"/>
                  </a:lnTo>
                  <a:lnTo>
                    <a:pt x="100" y="7"/>
                  </a:lnTo>
                  <a:lnTo>
                    <a:pt x="100" y="17"/>
                  </a:lnTo>
                  <a:lnTo>
                    <a:pt x="95" y="26"/>
                  </a:lnTo>
                  <a:lnTo>
                    <a:pt x="88" y="45"/>
                  </a:lnTo>
                  <a:lnTo>
                    <a:pt x="77" y="67"/>
                  </a:lnTo>
                  <a:lnTo>
                    <a:pt x="59" y="88"/>
                  </a:lnTo>
                  <a:lnTo>
                    <a:pt x="26" y="107"/>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2" name="Freeform 75"/>
            <p:cNvSpPr>
              <a:spLocks/>
            </p:cNvSpPr>
            <p:nvPr/>
          </p:nvSpPr>
          <p:spPr bwMode="auto">
            <a:xfrm>
              <a:off x="1900238" y="3863975"/>
              <a:ext cx="158750" cy="169863"/>
            </a:xfrm>
            <a:custGeom>
              <a:avLst/>
              <a:gdLst/>
              <a:ahLst/>
              <a:cxnLst>
                <a:cxn ang="0">
                  <a:pos x="26" y="107"/>
                </a:cxn>
                <a:cxn ang="0">
                  <a:pos x="26" y="106"/>
                </a:cxn>
                <a:cxn ang="0">
                  <a:pos x="14" y="92"/>
                </a:cxn>
                <a:cxn ang="0">
                  <a:pos x="9" y="95"/>
                </a:cxn>
                <a:cxn ang="0">
                  <a:pos x="7" y="93"/>
                </a:cxn>
                <a:cxn ang="0">
                  <a:pos x="5" y="75"/>
                </a:cxn>
                <a:cxn ang="0">
                  <a:pos x="7" y="71"/>
                </a:cxn>
                <a:cxn ang="0">
                  <a:pos x="10" y="74"/>
                </a:cxn>
                <a:cxn ang="0">
                  <a:pos x="14" y="73"/>
                </a:cxn>
                <a:cxn ang="0">
                  <a:pos x="17" y="73"/>
                </a:cxn>
                <a:cxn ang="0">
                  <a:pos x="20" y="68"/>
                </a:cxn>
                <a:cxn ang="0">
                  <a:pos x="22" y="52"/>
                </a:cxn>
                <a:cxn ang="0">
                  <a:pos x="22" y="46"/>
                </a:cxn>
                <a:cxn ang="0">
                  <a:pos x="0" y="3"/>
                </a:cxn>
                <a:cxn ang="0">
                  <a:pos x="2" y="0"/>
                </a:cxn>
                <a:cxn ang="0">
                  <a:pos x="11" y="0"/>
                </a:cxn>
                <a:cxn ang="0">
                  <a:pos x="15" y="3"/>
                </a:cxn>
                <a:cxn ang="0">
                  <a:pos x="22" y="5"/>
                </a:cxn>
                <a:cxn ang="0">
                  <a:pos x="25" y="7"/>
                </a:cxn>
                <a:cxn ang="0">
                  <a:pos x="21" y="10"/>
                </a:cxn>
                <a:cxn ang="0">
                  <a:pos x="20" y="14"/>
                </a:cxn>
                <a:cxn ang="0">
                  <a:pos x="20" y="26"/>
                </a:cxn>
                <a:cxn ang="0">
                  <a:pos x="29" y="8"/>
                </a:cxn>
                <a:cxn ang="0">
                  <a:pos x="33" y="3"/>
                </a:cxn>
                <a:cxn ang="0">
                  <a:pos x="41" y="5"/>
                </a:cxn>
                <a:cxn ang="0">
                  <a:pos x="46" y="17"/>
                </a:cxn>
                <a:cxn ang="0">
                  <a:pos x="48" y="17"/>
                </a:cxn>
                <a:cxn ang="0">
                  <a:pos x="51" y="15"/>
                </a:cxn>
                <a:cxn ang="0">
                  <a:pos x="52" y="7"/>
                </a:cxn>
                <a:cxn ang="0">
                  <a:pos x="55" y="5"/>
                </a:cxn>
                <a:cxn ang="0">
                  <a:pos x="58" y="6"/>
                </a:cxn>
                <a:cxn ang="0">
                  <a:pos x="62" y="12"/>
                </a:cxn>
                <a:cxn ang="0">
                  <a:pos x="72" y="7"/>
                </a:cxn>
                <a:cxn ang="0">
                  <a:pos x="76" y="9"/>
                </a:cxn>
                <a:cxn ang="0">
                  <a:pos x="81" y="6"/>
                </a:cxn>
                <a:cxn ang="0">
                  <a:pos x="89" y="7"/>
                </a:cxn>
                <a:cxn ang="0">
                  <a:pos x="94" y="11"/>
                </a:cxn>
                <a:cxn ang="0">
                  <a:pos x="97" y="7"/>
                </a:cxn>
                <a:cxn ang="0">
                  <a:pos x="100" y="7"/>
                </a:cxn>
                <a:cxn ang="0">
                  <a:pos x="100" y="17"/>
                </a:cxn>
                <a:cxn ang="0">
                  <a:pos x="95" y="26"/>
                </a:cxn>
                <a:cxn ang="0">
                  <a:pos x="88" y="45"/>
                </a:cxn>
                <a:cxn ang="0">
                  <a:pos x="77" y="67"/>
                </a:cxn>
                <a:cxn ang="0">
                  <a:pos x="59" y="88"/>
                </a:cxn>
                <a:cxn ang="0">
                  <a:pos x="26" y="107"/>
                </a:cxn>
              </a:cxnLst>
              <a:rect l="0" t="0" r="r" b="b"/>
              <a:pathLst>
                <a:path w="100" h="107">
                  <a:moveTo>
                    <a:pt x="26" y="107"/>
                  </a:moveTo>
                  <a:lnTo>
                    <a:pt x="26" y="106"/>
                  </a:lnTo>
                  <a:lnTo>
                    <a:pt x="14" y="92"/>
                  </a:lnTo>
                  <a:lnTo>
                    <a:pt x="9" y="95"/>
                  </a:lnTo>
                  <a:lnTo>
                    <a:pt x="7" y="93"/>
                  </a:lnTo>
                  <a:lnTo>
                    <a:pt x="5" y="75"/>
                  </a:lnTo>
                  <a:lnTo>
                    <a:pt x="7" y="71"/>
                  </a:lnTo>
                  <a:lnTo>
                    <a:pt x="10" y="74"/>
                  </a:lnTo>
                  <a:lnTo>
                    <a:pt x="14" y="73"/>
                  </a:lnTo>
                  <a:lnTo>
                    <a:pt x="17" y="73"/>
                  </a:lnTo>
                  <a:lnTo>
                    <a:pt x="20" y="68"/>
                  </a:lnTo>
                  <a:lnTo>
                    <a:pt x="22" y="52"/>
                  </a:lnTo>
                  <a:lnTo>
                    <a:pt x="22" y="46"/>
                  </a:lnTo>
                  <a:lnTo>
                    <a:pt x="0" y="3"/>
                  </a:lnTo>
                  <a:lnTo>
                    <a:pt x="2" y="0"/>
                  </a:lnTo>
                  <a:lnTo>
                    <a:pt x="11" y="0"/>
                  </a:lnTo>
                  <a:lnTo>
                    <a:pt x="15" y="3"/>
                  </a:lnTo>
                  <a:lnTo>
                    <a:pt x="22" y="5"/>
                  </a:lnTo>
                  <a:lnTo>
                    <a:pt x="25" y="7"/>
                  </a:lnTo>
                  <a:lnTo>
                    <a:pt x="21" y="10"/>
                  </a:lnTo>
                  <a:lnTo>
                    <a:pt x="20" y="14"/>
                  </a:lnTo>
                  <a:lnTo>
                    <a:pt x="20" y="26"/>
                  </a:lnTo>
                  <a:lnTo>
                    <a:pt x="29" y="8"/>
                  </a:lnTo>
                  <a:lnTo>
                    <a:pt x="33" y="3"/>
                  </a:lnTo>
                  <a:lnTo>
                    <a:pt x="41" y="5"/>
                  </a:lnTo>
                  <a:lnTo>
                    <a:pt x="46" y="17"/>
                  </a:lnTo>
                  <a:lnTo>
                    <a:pt x="48" y="17"/>
                  </a:lnTo>
                  <a:lnTo>
                    <a:pt x="51" y="15"/>
                  </a:lnTo>
                  <a:lnTo>
                    <a:pt x="52" y="7"/>
                  </a:lnTo>
                  <a:lnTo>
                    <a:pt x="55" y="5"/>
                  </a:lnTo>
                  <a:lnTo>
                    <a:pt x="58" y="6"/>
                  </a:lnTo>
                  <a:lnTo>
                    <a:pt x="62" y="12"/>
                  </a:lnTo>
                  <a:lnTo>
                    <a:pt x="72" y="7"/>
                  </a:lnTo>
                  <a:lnTo>
                    <a:pt x="76" y="9"/>
                  </a:lnTo>
                  <a:lnTo>
                    <a:pt x="81" y="6"/>
                  </a:lnTo>
                  <a:lnTo>
                    <a:pt x="89" y="7"/>
                  </a:lnTo>
                  <a:lnTo>
                    <a:pt x="94" y="11"/>
                  </a:lnTo>
                  <a:lnTo>
                    <a:pt x="97" y="7"/>
                  </a:lnTo>
                  <a:lnTo>
                    <a:pt x="100" y="7"/>
                  </a:lnTo>
                  <a:lnTo>
                    <a:pt x="100" y="17"/>
                  </a:lnTo>
                  <a:lnTo>
                    <a:pt x="95" y="26"/>
                  </a:lnTo>
                  <a:lnTo>
                    <a:pt x="88" y="45"/>
                  </a:lnTo>
                  <a:lnTo>
                    <a:pt x="77" y="67"/>
                  </a:lnTo>
                  <a:lnTo>
                    <a:pt x="59" y="88"/>
                  </a:lnTo>
                  <a:lnTo>
                    <a:pt x="26" y="107"/>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23" name="Freeform 76"/>
            <p:cNvSpPr>
              <a:spLocks/>
            </p:cNvSpPr>
            <p:nvPr/>
          </p:nvSpPr>
          <p:spPr bwMode="auto">
            <a:xfrm>
              <a:off x="3241675" y="5141913"/>
              <a:ext cx="1220788" cy="1206500"/>
            </a:xfrm>
            <a:custGeom>
              <a:avLst/>
              <a:gdLst/>
              <a:ahLst/>
              <a:cxnLst>
                <a:cxn ang="0">
                  <a:pos x="616" y="739"/>
                </a:cxn>
                <a:cxn ang="0">
                  <a:pos x="467" y="675"/>
                </a:cxn>
                <a:cxn ang="0">
                  <a:pos x="369" y="636"/>
                </a:cxn>
                <a:cxn ang="0">
                  <a:pos x="230" y="579"/>
                </a:cxn>
                <a:cxn ang="0">
                  <a:pos x="128" y="544"/>
                </a:cxn>
                <a:cxn ang="0">
                  <a:pos x="34" y="528"/>
                </a:cxn>
                <a:cxn ang="0">
                  <a:pos x="48" y="522"/>
                </a:cxn>
                <a:cxn ang="0">
                  <a:pos x="114" y="498"/>
                </a:cxn>
                <a:cxn ang="0">
                  <a:pos x="128" y="488"/>
                </a:cxn>
                <a:cxn ang="0">
                  <a:pos x="138" y="495"/>
                </a:cxn>
                <a:cxn ang="0">
                  <a:pos x="151" y="498"/>
                </a:cxn>
                <a:cxn ang="0">
                  <a:pos x="230" y="539"/>
                </a:cxn>
                <a:cxn ang="0">
                  <a:pos x="274" y="532"/>
                </a:cxn>
                <a:cxn ang="0">
                  <a:pos x="264" y="523"/>
                </a:cxn>
                <a:cxn ang="0">
                  <a:pos x="236" y="535"/>
                </a:cxn>
                <a:cxn ang="0">
                  <a:pos x="202" y="509"/>
                </a:cxn>
                <a:cxn ang="0">
                  <a:pos x="173" y="487"/>
                </a:cxn>
                <a:cxn ang="0">
                  <a:pos x="133" y="474"/>
                </a:cxn>
                <a:cxn ang="0">
                  <a:pos x="98" y="480"/>
                </a:cxn>
                <a:cxn ang="0">
                  <a:pos x="78" y="461"/>
                </a:cxn>
                <a:cxn ang="0">
                  <a:pos x="70" y="444"/>
                </a:cxn>
                <a:cxn ang="0">
                  <a:pos x="102" y="386"/>
                </a:cxn>
                <a:cxn ang="0">
                  <a:pos x="149" y="355"/>
                </a:cxn>
                <a:cxn ang="0">
                  <a:pos x="186" y="351"/>
                </a:cxn>
                <a:cxn ang="0">
                  <a:pos x="216" y="330"/>
                </a:cxn>
                <a:cxn ang="0">
                  <a:pos x="239" y="343"/>
                </a:cxn>
                <a:cxn ang="0">
                  <a:pos x="258" y="362"/>
                </a:cxn>
                <a:cxn ang="0">
                  <a:pos x="269" y="355"/>
                </a:cxn>
                <a:cxn ang="0">
                  <a:pos x="240" y="336"/>
                </a:cxn>
                <a:cxn ang="0">
                  <a:pos x="217" y="322"/>
                </a:cxn>
                <a:cxn ang="0">
                  <a:pos x="204" y="318"/>
                </a:cxn>
                <a:cxn ang="0">
                  <a:pos x="200" y="341"/>
                </a:cxn>
                <a:cxn ang="0">
                  <a:pos x="189" y="340"/>
                </a:cxn>
                <a:cxn ang="0">
                  <a:pos x="174" y="319"/>
                </a:cxn>
                <a:cxn ang="0">
                  <a:pos x="164" y="316"/>
                </a:cxn>
                <a:cxn ang="0">
                  <a:pos x="147" y="321"/>
                </a:cxn>
                <a:cxn ang="0">
                  <a:pos x="170" y="322"/>
                </a:cxn>
                <a:cxn ang="0">
                  <a:pos x="135" y="324"/>
                </a:cxn>
                <a:cxn ang="0">
                  <a:pos x="102" y="325"/>
                </a:cxn>
                <a:cxn ang="0">
                  <a:pos x="91" y="310"/>
                </a:cxn>
                <a:cxn ang="0">
                  <a:pos x="88" y="283"/>
                </a:cxn>
                <a:cxn ang="0">
                  <a:pos x="65" y="239"/>
                </a:cxn>
                <a:cxn ang="0">
                  <a:pos x="58" y="221"/>
                </a:cxn>
                <a:cxn ang="0">
                  <a:pos x="105" y="185"/>
                </a:cxn>
                <a:cxn ang="0">
                  <a:pos x="100" y="183"/>
                </a:cxn>
                <a:cxn ang="0">
                  <a:pos x="90" y="190"/>
                </a:cxn>
                <a:cxn ang="0">
                  <a:pos x="67" y="206"/>
                </a:cxn>
                <a:cxn ang="0">
                  <a:pos x="44" y="227"/>
                </a:cxn>
                <a:cxn ang="0">
                  <a:pos x="11" y="206"/>
                </a:cxn>
                <a:cxn ang="0">
                  <a:pos x="0" y="185"/>
                </a:cxn>
                <a:cxn ang="0">
                  <a:pos x="27" y="166"/>
                </a:cxn>
                <a:cxn ang="0">
                  <a:pos x="41" y="143"/>
                </a:cxn>
                <a:cxn ang="0">
                  <a:pos x="69" y="97"/>
                </a:cxn>
                <a:cxn ang="0">
                  <a:pos x="84" y="105"/>
                </a:cxn>
                <a:cxn ang="0">
                  <a:pos x="77" y="86"/>
                </a:cxn>
                <a:cxn ang="0">
                  <a:pos x="115" y="44"/>
                </a:cxn>
                <a:cxn ang="0">
                  <a:pos x="264" y="125"/>
                </a:cxn>
                <a:cxn ang="0">
                  <a:pos x="393" y="164"/>
                </a:cxn>
                <a:cxn ang="0">
                  <a:pos x="491" y="94"/>
                </a:cxn>
                <a:cxn ang="0">
                  <a:pos x="581" y="278"/>
                </a:cxn>
                <a:cxn ang="0">
                  <a:pos x="700" y="366"/>
                </a:cxn>
                <a:cxn ang="0">
                  <a:pos x="765" y="691"/>
                </a:cxn>
                <a:cxn ang="0">
                  <a:pos x="667" y="760"/>
                </a:cxn>
              </a:cxnLst>
              <a:rect l="0" t="0" r="r" b="b"/>
              <a:pathLst>
                <a:path w="769" h="760">
                  <a:moveTo>
                    <a:pt x="667" y="760"/>
                  </a:moveTo>
                  <a:lnTo>
                    <a:pt x="657" y="756"/>
                  </a:lnTo>
                  <a:lnTo>
                    <a:pt x="616" y="739"/>
                  </a:lnTo>
                  <a:lnTo>
                    <a:pt x="513" y="697"/>
                  </a:lnTo>
                  <a:lnTo>
                    <a:pt x="484" y="683"/>
                  </a:lnTo>
                  <a:lnTo>
                    <a:pt x="467" y="675"/>
                  </a:lnTo>
                  <a:lnTo>
                    <a:pt x="410" y="653"/>
                  </a:lnTo>
                  <a:lnTo>
                    <a:pt x="388" y="642"/>
                  </a:lnTo>
                  <a:lnTo>
                    <a:pt x="369" y="636"/>
                  </a:lnTo>
                  <a:lnTo>
                    <a:pt x="351" y="629"/>
                  </a:lnTo>
                  <a:lnTo>
                    <a:pt x="273" y="595"/>
                  </a:lnTo>
                  <a:lnTo>
                    <a:pt x="230" y="579"/>
                  </a:lnTo>
                  <a:lnTo>
                    <a:pt x="218" y="575"/>
                  </a:lnTo>
                  <a:lnTo>
                    <a:pt x="149" y="549"/>
                  </a:lnTo>
                  <a:lnTo>
                    <a:pt x="128" y="544"/>
                  </a:lnTo>
                  <a:lnTo>
                    <a:pt x="82" y="535"/>
                  </a:lnTo>
                  <a:lnTo>
                    <a:pt x="66" y="532"/>
                  </a:lnTo>
                  <a:lnTo>
                    <a:pt x="34" y="528"/>
                  </a:lnTo>
                  <a:lnTo>
                    <a:pt x="31" y="526"/>
                  </a:lnTo>
                  <a:lnTo>
                    <a:pt x="38" y="523"/>
                  </a:lnTo>
                  <a:lnTo>
                    <a:pt x="48" y="522"/>
                  </a:lnTo>
                  <a:lnTo>
                    <a:pt x="71" y="506"/>
                  </a:lnTo>
                  <a:lnTo>
                    <a:pt x="76" y="502"/>
                  </a:lnTo>
                  <a:lnTo>
                    <a:pt x="114" y="498"/>
                  </a:lnTo>
                  <a:lnTo>
                    <a:pt x="115" y="491"/>
                  </a:lnTo>
                  <a:lnTo>
                    <a:pt x="121" y="489"/>
                  </a:lnTo>
                  <a:lnTo>
                    <a:pt x="128" y="488"/>
                  </a:lnTo>
                  <a:lnTo>
                    <a:pt x="131" y="491"/>
                  </a:lnTo>
                  <a:lnTo>
                    <a:pt x="128" y="497"/>
                  </a:lnTo>
                  <a:lnTo>
                    <a:pt x="138" y="495"/>
                  </a:lnTo>
                  <a:lnTo>
                    <a:pt x="144" y="496"/>
                  </a:lnTo>
                  <a:lnTo>
                    <a:pt x="149" y="497"/>
                  </a:lnTo>
                  <a:lnTo>
                    <a:pt x="151" y="498"/>
                  </a:lnTo>
                  <a:lnTo>
                    <a:pt x="183" y="515"/>
                  </a:lnTo>
                  <a:lnTo>
                    <a:pt x="205" y="524"/>
                  </a:lnTo>
                  <a:lnTo>
                    <a:pt x="230" y="539"/>
                  </a:lnTo>
                  <a:lnTo>
                    <a:pt x="236" y="540"/>
                  </a:lnTo>
                  <a:lnTo>
                    <a:pt x="264" y="529"/>
                  </a:lnTo>
                  <a:lnTo>
                    <a:pt x="274" y="532"/>
                  </a:lnTo>
                  <a:lnTo>
                    <a:pt x="275" y="529"/>
                  </a:lnTo>
                  <a:lnTo>
                    <a:pt x="271" y="525"/>
                  </a:lnTo>
                  <a:lnTo>
                    <a:pt x="264" y="523"/>
                  </a:lnTo>
                  <a:lnTo>
                    <a:pt x="255" y="524"/>
                  </a:lnTo>
                  <a:lnTo>
                    <a:pt x="249" y="527"/>
                  </a:lnTo>
                  <a:lnTo>
                    <a:pt x="236" y="535"/>
                  </a:lnTo>
                  <a:lnTo>
                    <a:pt x="231" y="535"/>
                  </a:lnTo>
                  <a:lnTo>
                    <a:pt x="217" y="523"/>
                  </a:lnTo>
                  <a:lnTo>
                    <a:pt x="202" y="509"/>
                  </a:lnTo>
                  <a:lnTo>
                    <a:pt x="201" y="508"/>
                  </a:lnTo>
                  <a:lnTo>
                    <a:pt x="183" y="499"/>
                  </a:lnTo>
                  <a:lnTo>
                    <a:pt x="173" y="487"/>
                  </a:lnTo>
                  <a:lnTo>
                    <a:pt x="155" y="474"/>
                  </a:lnTo>
                  <a:lnTo>
                    <a:pt x="149" y="472"/>
                  </a:lnTo>
                  <a:lnTo>
                    <a:pt x="133" y="474"/>
                  </a:lnTo>
                  <a:lnTo>
                    <a:pt x="118" y="475"/>
                  </a:lnTo>
                  <a:lnTo>
                    <a:pt x="105" y="481"/>
                  </a:lnTo>
                  <a:lnTo>
                    <a:pt x="98" y="480"/>
                  </a:lnTo>
                  <a:lnTo>
                    <a:pt x="91" y="477"/>
                  </a:lnTo>
                  <a:lnTo>
                    <a:pt x="79" y="461"/>
                  </a:lnTo>
                  <a:lnTo>
                    <a:pt x="78" y="461"/>
                  </a:lnTo>
                  <a:lnTo>
                    <a:pt x="72" y="457"/>
                  </a:lnTo>
                  <a:lnTo>
                    <a:pt x="68" y="452"/>
                  </a:lnTo>
                  <a:lnTo>
                    <a:pt x="70" y="444"/>
                  </a:lnTo>
                  <a:lnTo>
                    <a:pt x="87" y="418"/>
                  </a:lnTo>
                  <a:lnTo>
                    <a:pt x="98" y="397"/>
                  </a:lnTo>
                  <a:lnTo>
                    <a:pt x="102" y="386"/>
                  </a:lnTo>
                  <a:lnTo>
                    <a:pt x="105" y="380"/>
                  </a:lnTo>
                  <a:lnTo>
                    <a:pt x="135" y="355"/>
                  </a:lnTo>
                  <a:lnTo>
                    <a:pt x="149" y="355"/>
                  </a:lnTo>
                  <a:lnTo>
                    <a:pt x="155" y="356"/>
                  </a:lnTo>
                  <a:lnTo>
                    <a:pt x="177" y="348"/>
                  </a:lnTo>
                  <a:lnTo>
                    <a:pt x="186" y="351"/>
                  </a:lnTo>
                  <a:lnTo>
                    <a:pt x="201" y="350"/>
                  </a:lnTo>
                  <a:lnTo>
                    <a:pt x="209" y="347"/>
                  </a:lnTo>
                  <a:lnTo>
                    <a:pt x="216" y="330"/>
                  </a:lnTo>
                  <a:lnTo>
                    <a:pt x="219" y="329"/>
                  </a:lnTo>
                  <a:lnTo>
                    <a:pt x="231" y="336"/>
                  </a:lnTo>
                  <a:lnTo>
                    <a:pt x="239" y="343"/>
                  </a:lnTo>
                  <a:lnTo>
                    <a:pt x="245" y="353"/>
                  </a:lnTo>
                  <a:lnTo>
                    <a:pt x="252" y="359"/>
                  </a:lnTo>
                  <a:lnTo>
                    <a:pt x="258" y="362"/>
                  </a:lnTo>
                  <a:lnTo>
                    <a:pt x="266" y="361"/>
                  </a:lnTo>
                  <a:lnTo>
                    <a:pt x="271" y="357"/>
                  </a:lnTo>
                  <a:lnTo>
                    <a:pt x="269" y="355"/>
                  </a:lnTo>
                  <a:lnTo>
                    <a:pt x="253" y="354"/>
                  </a:lnTo>
                  <a:lnTo>
                    <a:pt x="250" y="351"/>
                  </a:lnTo>
                  <a:lnTo>
                    <a:pt x="240" y="336"/>
                  </a:lnTo>
                  <a:lnTo>
                    <a:pt x="234" y="330"/>
                  </a:lnTo>
                  <a:lnTo>
                    <a:pt x="224" y="324"/>
                  </a:lnTo>
                  <a:lnTo>
                    <a:pt x="217" y="322"/>
                  </a:lnTo>
                  <a:lnTo>
                    <a:pt x="213" y="317"/>
                  </a:lnTo>
                  <a:lnTo>
                    <a:pt x="207" y="316"/>
                  </a:lnTo>
                  <a:lnTo>
                    <a:pt x="204" y="318"/>
                  </a:lnTo>
                  <a:lnTo>
                    <a:pt x="203" y="324"/>
                  </a:lnTo>
                  <a:lnTo>
                    <a:pt x="203" y="335"/>
                  </a:lnTo>
                  <a:lnTo>
                    <a:pt x="200" y="341"/>
                  </a:lnTo>
                  <a:lnTo>
                    <a:pt x="196" y="344"/>
                  </a:lnTo>
                  <a:lnTo>
                    <a:pt x="193" y="344"/>
                  </a:lnTo>
                  <a:lnTo>
                    <a:pt x="189" y="340"/>
                  </a:lnTo>
                  <a:lnTo>
                    <a:pt x="182" y="340"/>
                  </a:lnTo>
                  <a:lnTo>
                    <a:pt x="177" y="337"/>
                  </a:lnTo>
                  <a:lnTo>
                    <a:pt x="174" y="319"/>
                  </a:lnTo>
                  <a:lnTo>
                    <a:pt x="171" y="315"/>
                  </a:lnTo>
                  <a:lnTo>
                    <a:pt x="165" y="314"/>
                  </a:lnTo>
                  <a:lnTo>
                    <a:pt x="164" y="316"/>
                  </a:lnTo>
                  <a:lnTo>
                    <a:pt x="156" y="319"/>
                  </a:lnTo>
                  <a:lnTo>
                    <a:pt x="147" y="318"/>
                  </a:lnTo>
                  <a:lnTo>
                    <a:pt x="147" y="321"/>
                  </a:lnTo>
                  <a:lnTo>
                    <a:pt x="148" y="321"/>
                  </a:lnTo>
                  <a:lnTo>
                    <a:pt x="154" y="324"/>
                  </a:lnTo>
                  <a:lnTo>
                    <a:pt x="170" y="322"/>
                  </a:lnTo>
                  <a:lnTo>
                    <a:pt x="172" y="328"/>
                  </a:lnTo>
                  <a:lnTo>
                    <a:pt x="166" y="333"/>
                  </a:lnTo>
                  <a:lnTo>
                    <a:pt x="135" y="324"/>
                  </a:lnTo>
                  <a:lnTo>
                    <a:pt x="115" y="325"/>
                  </a:lnTo>
                  <a:lnTo>
                    <a:pt x="107" y="324"/>
                  </a:lnTo>
                  <a:lnTo>
                    <a:pt x="102" y="325"/>
                  </a:lnTo>
                  <a:lnTo>
                    <a:pt x="97" y="325"/>
                  </a:lnTo>
                  <a:lnTo>
                    <a:pt x="93" y="320"/>
                  </a:lnTo>
                  <a:lnTo>
                    <a:pt x="91" y="310"/>
                  </a:lnTo>
                  <a:lnTo>
                    <a:pt x="94" y="299"/>
                  </a:lnTo>
                  <a:lnTo>
                    <a:pt x="90" y="289"/>
                  </a:lnTo>
                  <a:lnTo>
                    <a:pt x="88" y="283"/>
                  </a:lnTo>
                  <a:lnTo>
                    <a:pt x="84" y="263"/>
                  </a:lnTo>
                  <a:lnTo>
                    <a:pt x="81" y="253"/>
                  </a:lnTo>
                  <a:lnTo>
                    <a:pt x="65" y="239"/>
                  </a:lnTo>
                  <a:lnTo>
                    <a:pt x="60" y="234"/>
                  </a:lnTo>
                  <a:lnTo>
                    <a:pt x="57" y="227"/>
                  </a:lnTo>
                  <a:lnTo>
                    <a:pt x="58" y="221"/>
                  </a:lnTo>
                  <a:lnTo>
                    <a:pt x="62" y="217"/>
                  </a:lnTo>
                  <a:lnTo>
                    <a:pt x="102" y="191"/>
                  </a:lnTo>
                  <a:lnTo>
                    <a:pt x="105" y="185"/>
                  </a:lnTo>
                  <a:lnTo>
                    <a:pt x="103" y="176"/>
                  </a:lnTo>
                  <a:lnTo>
                    <a:pt x="101" y="177"/>
                  </a:lnTo>
                  <a:lnTo>
                    <a:pt x="100" y="183"/>
                  </a:lnTo>
                  <a:lnTo>
                    <a:pt x="95" y="189"/>
                  </a:lnTo>
                  <a:lnTo>
                    <a:pt x="92" y="188"/>
                  </a:lnTo>
                  <a:lnTo>
                    <a:pt x="90" y="190"/>
                  </a:lnTo>
                  <a:lnTo>
                    <a:pt x="88" y="194"/>
                  </a:lnTo>
                  <a:lnTo>
                    <a:pt x="68" y="204"/>
                  </a:lnTo>
                  <a:lnTo>
                    <a:pt x="67" y="206"/>
                  </a:lnTo>
                  <a:lnTo>
                    <a:pt x="51" y="214"/>
                  </a:lnTo>
                  <a:lnTo>
                    <a:pt x="49" y="220"/>
                  </a:lnTo>
                  <a:lnTo>
                    <a:pt x="44" y="227"/>
                  </a:lnTo>
                  <a:lnTo>
                    <a:pt x="37" y="224"/>
                  </a:lnTo>
                  <a:lnTo>
                    <a:pt x="29" y="215"/>
                  </a:lnTo>
                  <a:lnTo>
                    <a:pt x="11" y="206"/>
                  </a:lnTo>
                  <a:lnTo>
                    <a:pt x="3" y="192"/>
                  </a:lnTo>
                  <a:lnTo>
                    <a:pt x="0" y="186"/>
                  </a:lnTo>
                  <a:lnTo>
                    <a:pt x="0" y="185"/>
                  </a:lnTo>
                  <a:lnTo>
                    <a:pt x="2" y="175"/>
                  </a:lnTo>
                  <a:lnTo>
                    <a:pt x="9" y="167"/>
                  </a:lnTo>
                  <a:lnTo>
                    <a:pt x="27" y="166"/>
                  </a:lnTo>
                  <a:lnTo>
                    <a:pt x="33" y="161"/>
                  </a:lnTo>
                  <a:lnTo>
                    <a:pt x="39" y="153"/>
                  </a:lnTo>
                  <a:lnTo>
                    <a:pt x="41" y="143"/>
                  </a:lnTo>
                  <a:lnTo>
                    <a:pt x="50" y="120"/>
                  </a:lnTo>
                  <a:lnTo>
                    <a:pt x="64" y="102"/>
                  </a:lnTo>
                  <a:lnTo>
                    <a:pt x="69" y="97"/>
                  </a:lnTo>
                  <a:lnTo>
                    <a:pt x="72" y="99"/>
                  </a:lnTo>
                  <a:lnTo>
                    <a:pt x="80" y="114"/>
                  </a:lnTo>
                  <a:lnTo>
                    <a:pt x="84" y="105"/>
                  </a:lnTo>
                  <a:lnTo>
                    <a:pt x="84" y="98"/>
                  </a:lnTo>
                  <a:lnTo>
                    <a:pt x="81" y="90"/>
                  </a:lnTo>
                  <a:lnTo>
                    <a:pt x="77" y="86"/>
                  </a:lnTo>
                  <a:lnTo>
                    <a:pt x="85" y="64"/>
                  </a:lnTo>
                  <a:lnTo>
                    <a:pt x="84" y="64"/>
                  </a:lnTo>
                  <a:lnTo>
                    <a:pt x="115" y="44"/>
                  </a:lnTo>
                  <a:lnTo>
                    <a:pt x="216" y="0"/>
                  </a:lnTo>
                  <a:lnTo>
                    <a:pt x="237" y="37"/>
                  </a:lnTo>
                  <a:lnTo>
                    <a:pt x="264" y="125"/>
                  </a:lnTo>
                  <a:lnTo>
                    <a:pt x="301" y="157"/>
                  </a:lnTo>
                  <a:lnTo>
                    <a:pt x="343" y="172"/>
                  </a:lnTo>
                  <a:lnTo>
                    <a:pt x="393" y="164"/>
                  </a:lnTo>
                  <a:lnTo>
                    <a:pt x="433" y="122"/>
                  </a:lnTo>
                  <a:lnTo>
                    <a:pt x="450" y="86"/>
                  </a:lnTo>
                  <a:lnTo>
                    <a:pt x="491" y="94"/>
                  </a:lnTo>
                  <a:lnTo>
                    <a:pt x="520" y="136"/>
                  </a:lnTo>
                  <a:lnTo>
                    <a:pt x="549" y="225"/>
                  </a:lnTo>
                  <a:lnTo>
                    <a:pt x="581" y="278"/>
                  </a:lnTo>
                  <a:lnTo>
                    <a:pt x="646" y="292"/>
                  </a:lnTo>
                  <a:lnTo>
                    <a:pt x="683" y="309"/>
                  </a:lnTo>
                  <a:lnTo>
                    <a:pt x="700" y="366"/>
                  </a:lnTo>
                  <a:lnTo>
                    <a:pt x="707" y="494"/>
                  </a:lnTo>
                  <a:lnTo>
                    <a:pt x="769" y="625"/>
                  </a:lnTo>
                  <a:lnTo>
                    <a:pt x="765" y="691"/>
                  </a:lnTo>
                  <a:lnTo>
                    <a:pt x="732" y="732"/>
                  </a:lnTo>
                  <a:lnTo>
                    <a:pt x="689" y="746"/>
                  </a:lnTo>
                  <a:lnTo>
                    <a:pt x="667" y="760"/>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 name="Freeform 77"/>
            <p:cNvSpPr>
              <a:spLocks/>
            </p:cNvSpPr>
            <p:nvPr/>
          </p:nvSpPr>
          <p:spPr bwMode="auto">
            <a:xfrm>
              <a:off x="3241675" y="5141913"/>
              <a:ext cx="1220788" cy="1206500"/>
            </a:xfrm>
            <a:custGeom>
              <a:avLst/>
              <a:gdLst/>
              <a:ahLst/>
              <a:cxnLst>
                <a:cxn ang="0">
                  <a:pos x="616" y="739"/>
                </a:cxn>
                <a:cxn ang="0">
                  <a:pos x="467" y="675"/>
                </a:cxn>
                <a:cxn ang="0">
                  <a:pos x="369" y="636"/>
                </a:cxn>
                <a:cxn ang="0">
                  <a:pos x="230" y="579"/>
                </a:cxn>
                <a:cxn ang="0">
                  <a:pos x="128" y="544"/>
                </a:cxn>
                <a:cxn ang="0">
                  <a:pos x="34" y="528"/>
                </a:cxn>
                <a:cxn ang="0">
                  <a:pos x="48" y="522"/>
                </a:cxn>
                <a:cxn ang="0">
                  <a:pos x="114" y="498"/>
                </a:cxn>
                <a:cxn ang="0">
                  <a:pos x="128" y="488"/>
                </a:cxn>
                <a:cxn ang="0">
                  <a:pos x="138" y="495"/>
                </a:cxn>
                <a:cxn ang="0">
                  <a:pos x="151" y="498"/>
                </a:cxn>
                <a:cxn ang="0">
                  <a:pos x="230" y="539"/>
                </a:cxn>
                <a:cxn ang="0">
                  <a:pos x="274" y="532"/>
                </a:cxn>
                <a:cxn ang="0">
                  <a:pos x="264" y="523"/>
                </a:cxn>
                <a:cxn ang="0">
                  <a:pos x="236" y="535"/>
                </a:cxn>
                <a:cxn ang="0">
                  <a:pos x="202" y="509"/>
                </a:cxn>
                <a:cxn ang="0">
                  <a:pos x="173" y="487"/>
                </a:cxn>
                <a:cxn ang="0">
                  <a:pos x="133" y="474"/>
                </a:cxn>
                <a:cxn ang="0">
                  <a:pos x="98" y="480"/>
                </a:cxn>
                <a:cxn ang="0">
                  <a:pos x="78" y="461"/>
                </a:cxn>
                <a:cxn ang="0">
                  <a:pos x="70" y="444"/>
                </a:cxn>
                <a:cxn ang="0">
                  <a:pos x="102" y="386"/>
                </a:cxn>
                <a:cxn ang="0">
                  <a:pos x="149" y="355"/>
                </a:cxn>
                <a:cxn ang="0">
                  <a:pos x="186" y="351"/>
                </a:cxn>
                <a:cxn ang="0">
                  <a:pos x="216" y="330"/>
                </a:cxn>
                <a:cxn ang="0">
                  <a:pos x="239" y="343"/>
                </a:cxn>
                <a:cxn ang="0">
                  <a:pos x="258" y="362"/>
                </a:cxn>
                <a:cxn ang="0">
                  <a:pos x="269" y="355"/>
                </a:cxn>
                <a:cxn ang="0">
                  <a:pos x="240" y="336"/>
                </a:cxn>
                <a:cxn ang="0">
                  <a:pos x="217" y="322"/>
                </a:cxn>
                <a:cxn ang="0">
                  <a:pos x="204" y="318"/>
                </a:cxn>
                <a:cxn ang="0">
                  <a:pos x="200" y="341"/>
                </a:cxn>
                <a:cxn ang="0">
                  <a:pos x="189" y="340"/>
                </a:cxn>
                <a:cxn ang="0">
                  <a:pos x="174" y="319"/>
                </a:cxn>
                <a:cxn ang="0">
                  <a:pos x="164" y="316"/>
                </a:cxn>
                <a:cxn ang="0">
                  <a:pos x="147" y="321"/>
                </a:cxn>
                <a:cxn ang="0">
                  <a:pos x="170" y="322"/>
                </a:cxn>
                <a:cxn ang="0">
                  <a:pos x="135" y="324"/>
                </a:cxn>
                <a:cxn ang="0">
                  <a:pos x="102" y="325"/>
                </a:cxn>
                <a:cxn ang="0">
                  <a:pos x="91" y="310"/>
                </a:cxn>
                <a:cxn ang="0">
                  <a:pos x="88" y="283"/>
                </a:cxn>
                <a:cxn ang="0">
                  <a:pos x="65" y="239"/>
                </a:cxn>
                <a:cxn ang="0">
                  <a:pos x="58" y="221"/>
                </a:cxn>
                <a:cxn ang="0">
                  <a:pos x="105" y="185"/>
                </a:cxn>
                <a:cxn ang="0">
                  <a:pos x="100" y="183"/>
                </a:cxn>
                <a:cxn ang="0">
                  <a:pos x="90" y="190"/>
                </a:cxn>
                <a:cxn ang="0">
                  <a:pos x="67" y="206"/>
                </a:cxn>
                <a:cxn ang="0">
                  <a:pos x="44" y="227"/>
                </a:cxn>
                <a:cxn ang="0">
                  <a:pos x="11" y="206"/>
                </a:cxn>
                <a:cxn ang="0">
                  <a:pos x="0" y="185"/>
                </a:cxn>
                <a:cxn ang="0">
                  <a:pos x="27" y="166"/>
                </a:cxn>
                <a:cxn ang="0">
                  <a:pos x="41" y="143"/>
                </a:cxn>
                <a:cxn ang="0">
                  <a:pos x="69" y="97"/>
                </a:cxn>
                <a:cxn ang="0">
                  <a:pos x="84" y="105"/>
                </a:cxn>
                <a:cxn ang="0">
                  <a:pos x="77" y="86"/>
                </a:cxn>
                <a:cxn ang="0">
                  <a:pos x="115" y="44"/>
                </a:cxn>
                <a:cxn ang="0">
                  <a:pos x="264" y="125"/>
                </a:cxn>
                <a:cxn ang="0">
                  <a:pos x="393" y="164"/>
                </a:cxn>
                <a:cxn ang="0">
                  <a:pos x="491" y="94"/>
                </a:cxn>
                <a:cxn ang="0">
                  <a:pos x="581" y="278"/>
                </a:cxn>
                <a:cxn ang="0">
                  <a:pos x="700" y="366"/>
                </a:cxn>
                <a:cxn ang="0">
                  <a:pos x="765" y="691"/>
                </a:cxn>
                <a:cxn ang="0">
                  <a:pos x="667" y="760"/>
                </a:cxn>
              </a:cxnLst>
              <a:rect l="0" t="0" r="r" b="b"/>
              <a:pathLst>
                <a:path w="769" h="760">
                  <a:moveTo>
                    <a:pt x="667" y="760"/>
                  </a:moveTo>
                  <a:lnTo>
                    <a:pt x="657" y="756"/>
                  </a:lnTo>
                  <a:lnTo>
                    <a:pt x="616" y="739"/>
                  </a:lnTo>
                  <a:lnTo>
                    <a:pt x="513" y="697"/>
                  </a:lnTo>
                  <a:lnTo>
                    <a:pt x="484" y="683"/>
                  </a:lnTo>
                  <a:lnTo>
                    <a:pt x="467" y="675"/>
                  </a:lnTo>
                  <a:lnTo>
                    <a:pt x="410" y="653"/>
                  </a:lnTo>
                  <a:lnTo>
                    <a:pt x="388" y="642"/>
                  </a:lnTo>
                  <a:lnTo>
                    <a:pt x="369" y="636"/>
                  </a:lnTo>
                  <a:lnTo>
                    <a:pt x="351" y="629"/>
                  </a:lnTo>
                  <a:lnTo>
                    <a:pt x="273" y="595"/>
                  </a:lnTo>
                  <a:lnTo>
                    <a:pt x="230" y="579"/>
                  </a:lnTo>
                  <a:lnTo>
                    <a:pt x="218" y="575"/>
                  </a:lnTo>
                  <a:lnTo>
                    <a:pt x="149" y="549"/>
                  </a:lnTo>
                  <a:lnTo>
                    <a:pt x="128" y="544"/>
                  </a:lnTo>
                  <a:lnTo>
                    <a:pt x="82" y="535"/>
                  </a:lnTo>
                  <a:lnTo>
                    <a:pt x="66" y="532"/>
                  </a:lnTo>
                  <a:lnTo>
                    <a:pt x="34" y="528"/>
                  </a:lnTo>
                  <a:lnTo>
                    <a:pt x="31" y="526"/>
                  </a:lnTo>
                  <a:lnTo>
                    <a:pt x="38" y="523"/>
                  </a:lnTo>
                  <a:lnTo>
                    <a:pt x="48" y="522"/>
                  </a:lnTo>
                  <a:lnTo>
                    <a:pt x="71" y="506"/>
                  </a:lnTo>
                  <a:lnTo>
                    <a:pt x="76" y="502"/>
                  </a:lnTo>
                  <a:lnTo>
                    <a:pt x="114" y="498"/>
                  </a:lnTo>
                  <a:lnTo>
                    <a:pt x="115" y="491"/>
                  </a:lnTo>
                  <a:lnTo>
                    <a:pt x="121" y="489"/>
                  </a:lnTo>
                  <a:lnTo>
                    <a:pt x="128" y="488"/>
                  </a:lnTo>
                  <a:lnTo>
                    <a:pt x="131" y="491"/>
                  </a:lnTo>
                  <a:lnTo>
                    <a:pt x="128" y="497"/>
                  </a:lnTo>
                  <a:lnTo>
                    <a:pt x="138" y="495"/>
                  </a:lnTo>
                  <a:lnTo>
                    <a:pt x="144" y="496"/>
                  </a:lnTo>
                  <a:lnTo>
                    <a:pt x="149" y="497"/>
                  </a:lnTo>
                  <a:lnTo>
                    <a:pt x="151" y="498"/>
                  </a:lnTo>
                  <a:lnTo>
                    <a:pt x="183" y="515"/>
                  </a:lnTo>
                  <a:lnTo>
                    <a:pt x="205" y="524"/>
                  </a:lnTo>
                  <a:lnTo>
                    <a:pt x="230" y="539"/>
                  </a:lnTo>
                  <a:lnTo>
                    <a:pt x="236" y="540"/>
                  </a:lnTo>
                  <a:lnTo>
                    <a:pt x="264" y="529"/>
                  </a:lnTo>
                  <a:lnTo>
                    <a:pt x="274" y="532"/>
                  </a:lnTo>
                  <a:lnTo>
                    <a:pt x="275" y="529"/>
                  </a:lnTo>
                  <a:lnTo>
                    <a:pt x="271" y="525"/>
                  </a:lnTo>
                  <a:lnTo>
                    <a:pt x="264" y="523"/>
                  </a:lnTo>
                  <a:lnTo>
                    <a:pt x="255" y="524"/>
                  </a:lnTo>
                  <a:lnTo>
                    <a:pt x="249" y="527"/>
                  </a:lnTo>
                  <a:lnTo>
                    <a:pt x="236" y="535"/>
                  </a:lnTo>
                  <a:lnTo>
                    <a:pt x="231" y="535"/>
                  </a:lnTo>
                  <a:lnTo>
                    <a:pt x="217" y="523"/>
                  </a:lnTo>
                  <a:lnTo>
                    <a:pt x="202" y="509"/>
                  </a:lnTo>
                  <a:lnTo>
                    <a:pt x="201" y="508"/>
                  </a:lnTo>
                  <a:lnTo>
                    <a:pt x="183" y="499"/>
                  </a:lnTo>
                  <a:lnTo>
                    <a:pt x="173" y="487"/>
                  </a:lnTo>
                  <a:lnTo>
                    <a:pt x="155" y="474"/>
                  </a:lnTo>
                  <a:lnTo>
                    <a:pt x="149" y="472"/>
                  </a:lnTo>
                  <a:lnTo>
                    <a:pt x="133" y="474"/>
                  </a:lnTo>
                  <a:lnTo>
                    <a:pt x="118" y="475"/>
                  </a:lnTo>
                  <a:lnTo>
                    <a:pt x="105" y="481"/>
                  </a:lnTo>
                  <a:lnTo>
                    <a:pt x="98" y="480"/>
                  </a:lnTo>
                  <a:lnTo>
                    <a:pt x="91" y="477"/>
                  </a:lnTo>
                  <a:lnTo>
                    <a:pt x="79" y="461"/>
                  </a:lnTo>
                  <a:lnTo>
                    <a:pt x="78" y="461"/>
                  </a:lnTo>
                  <a:lnTo>
                    <a:pt x="72" y="457"/>
                  </a:lnTo>
                  <a:lnTo>
                    <a:pt x="68" y="452"/>
                  </a:lnTo>
                  <a:lnTo>
                    <a:pt x="70" y="444"/>
                  </a:lnTo>
                  <a:lnTo>
                    <a:pt x="87" y="418"/>
                  </a:lnTo>
                  <a:lnTo>
                    <a:pt x="98" y="397"/>
                  </a:lnTo>
                  <a:lnTo>
                    <a:pt x="102" y="386"/>
                  </a:lnTo>
                  <a:lnTo>
                    <a:pt x="105" y="380"/>
                  </a:lnTo>
                  <a:lnTo>
                    <a:pt x="135" y="355"/>
                  </a:lnTo>
                  <a:lnTo>
                    <a:pt x="149" y="355"/>
                  </a:lnTo>
                  <a:lnTo>
                    <a:pt x="155" y="356"/>
                  </a:lnTo>
                  <a:lnTo>
                    <a:pt x="177" y="348"/>
                  </a:lnTo>
                  <a:lnTo>
                    <a:pt x="186" y="351"/>
                  </a:lnTo>
                  <a:lnTo>
                    <a:pt x="201" y="350"/>
                  </a:lnTo>
                  <a:lnTo>
                    <a:pt x="209" y="347"/>
                  </a:lnTo>
                  <a:lnTo>
                    <a:pt x="216" y="330"/>
                  </a:lnTo>
                  <a:lnTo>
                    <a:pt x="219" y="329"/>
                  </a:lnTo>
                  <a:lnTo>
                    <a:pt x="231" y="336"/>
                  </a:lnTo>
                  <a:lnTo>
                    <a:pt x="239" y="343"/>
                  </a:lnTo>
                  <a:lnTo>
                    <a:pt x="245" y="353"/>
                  </a:lnTo>
                  <a:lnTo>
                    <a:pt x="252" y="359"/>
                  </a:lnTo>
                  <a:lnTo>
                    <a:pt x="258" y="362"/>
                  </a:lnTo>
                  <a:lnTo>
                    <a:pt x="266" y="361"/>
                  </a:lnTo>
                  <a:lnTo>
                    <a:pt x="271" y="357"/>
                  </a:lnTo>
                  <a:lnTo>
                    <a:pt x="269" y="355"/>
                  </a:lnTo>
                  <a:lnTo>
                    <a:pt x="253" y="354"/>
                  </a:lnTo>
                  <a:lnTo>
                    <a:pt x="250" y="351"/>
                  </a:lnTo>
                  <a:lnTo>
                    <a:pt x="240" y="336"/>
                  </a:lnTo>
                  <a:lnTo>
                    <a:pt x="234" y="330"/>
                  </a:lnTo>
                  <a:lnTo>
                    <a:pt x="224" y="324"/>
                  </a:lnTo>
                  <a:lnTo>
                    <a:pt x="217" y="322"/>
                  </a:lnTo>
                  <a:lnTo>
                    <a:pt x="213" y="317"/>
                  </a:lnTo>
                  <a:lnTo>
                    <a:pt x="207" y="316"/>
                  </a:lnTo>
                  <a:lnTo>
                    <a:pt x="204" y="318"/>
                  </a:lnTo>
                  <a:lnTo>
                    <a:pt x="203" y="324"/>
                  </a:lnTo>
                  <a:lnTo>
                    <a:pt x="203" y="335"/>
                  </a:lnTo>
                  <a:lnTo>
                    <a:pt x="200" y="341"/>
                  </a:lnTo>
                  <a:lnTo>
                    <a:pt x="196" y="344"/>
                  </a:lnTo>
                  <a:lnTo>
                    <a:pt x="193" y="344"/>
                  </a:lnTo>
                  <a:lnTo>
                    <a:pt x="189" y="340"/>
                  </a:lnTo>
                  <a:lnTo>
                    <a:pt x="182" y="340"/>
                  </a:lnTo>
                  <a:lnTo>
                    <a:pt x="177" y="337"/>
                  </a:lnTo>
                  <a:lnTo>
                    <a:pt x="174" y="319"/>
                  </a:lnTo>
                  <a:lnTo>
                    <a:pt x="171" y="315"/>
                  </a:lnTo>
                  <a:lnTo>
                    <a:pt x="165" y="314"/>
                  </a:lnTo>
                  <a:lnTo>
                    <a:pt x="164" y="316"/>
                  </a:lnTo>
                  <a:lnTo>
                    <a:pt x="156" y="319"/>
                  </a:lnTo>
                  <a:lnTo>
                    <a:pt x="147" y="318"/>
                  </a:lnTo>
                  <a:lnTo>
                    <a:pt x="147" y="321"/>
                  </a:lnTo>
                  <a:lnTo>
                    <a:pt x="148" y="321"/>
                  </a:lnTo>
                  <a:lnTo>
                    <a:pt x="154" y="324"/>
                  </a:lnTo>
                  <a:lnTo>
                    <a:pt x="170" y="322"/>
                  </a:lnTo>
                  <a:lnTo>
                    <a:pt x="172" y="328"/>
                  </a:lnTo>
                  <a:lnTo>
                    <a:pt x="166" y="333"/>
                  </a:lnTo>
                  <a:lnTo>
                    <a:pt x="135" y="324"/>
                  </a:lnTo>
                  <a:lnTo>
                    <a:pt x="115" y="325"/>
                  </a:lnTo>
                  <a:lnTo>
                    <a:pt x="107" y="324"/>
                  </a:lnTo>
                  <a:lnTo>
                    <a:pt x="102" y="325"/>
                  </a:lnTo>
                  <a:lnTo>
                    <a:pt x="97" y="325"/>
                  </a:lnTo>
                  <a:lnTo>
                    <a:pt x="93" y="320"/>
                  </a:lnTo>
                  <a:lnTo>
                    <a:pt x="91" y="310"/>
                  </a:lnTo>
                  <a:lnTo>
                    <a:pt x="94" y="299"/>
                  </a:lnTo>
                  <a:lnTo>
                    <a:pt x="90" y="289"/>
                  </a:lnTo>
                  <a:lnTo>
                    <a:pt x="88" y="283"/>
                  </a:lnTo>
                  <a:lnTo>
                    <a:pt x="84" y="263"/>
                  </a:lnTo>
                  <a:lnTo>
                    <a:pt x="81" y="253"/>
                  </a:lnTo>
                  <a:lnTo>
                    <a:pt x="65" y="239"/>
                  </a:lnTo>
                  <a:lnTo>
                    <a:pt x="60" y="234"/>
                  </a:lnTo>
                  <a:lnTo>
                    <a:pt x="57" y="227"/>
                  </a:lnTo>
                  <a:lnTo>
                    <a:pt x="58" y="221"/>
                  </a:lnTo>
                  <a:lnTo>
                    <a:pt x="62" y="217"/>
                  </a:lnTo>
                  <a:lnTo>
                    <a:pt x="102" y="191"/>
                  </a:lnTo>
                  <a:lnTo>
                    <a:pt x="105" y="185"/>
                  </a:lnTo>
                  <a:lnTo>
                    <a:pt x="103" y="176"/>
                  </a:lnTo>
                  <a:lnTo>
                    <a:pt x="101" y="177"/>
                  </a:lnTo>
                  <a:lnTo>
                    <a:pt x="100" y="183"/>
                  </a:lnTo>
                  <a:lnTo>
                    <a:pt x="95" y="189"/>
                  </a:lnTo>
                  <a:lnTo>
                    <a:pt x="92" y="188"/>
                  </a:lnTo>
                  <a:lnTo>
                    <a:pt x="90" y="190"/>
                  </a:lnTo>
                  <a:lnTo>
                    <a:pt x="88" y="194"/>
                  </a:lnTo>
                  <a:lnTo>
                    <a:pt x="68" y="204"/>
                  </a:lnTo>
                  <a:lnTo>
                    <a:pt x="67" y="206"/>
                  </a:lnTo>
                  <a:lnTo>
                    <a:pt x="51" y="214"/>
                  </a:lnTo>
                  <a:lnTo>
                    <a:pt x="49" y="220"/>
                  </a:lnTo>
                  <a:lnTo>
                    <a:pt x="44" y="227"/>
                  </a:lnTo>
                  <a:lnTo>
                    <a:pt x="37" y="224"/>
                  </a:lnTo>
                  <a:lnTo>
                    <a:pt x="29" y="215"/>
                  </a:lnTo>
                  <a:lnTo>
                    <a:pt x="11" y="206"/>
                  </a:lnTo>
                  <a:lnTo>
                    <a:pt x="3" y="192"/>
                  </a:lnTo>
                  <a:lnTo>
                    <a:pt x="0" y="186"/>
                  </a:lnTo>
                  <a:lnTo>
                    <a:pt x="0" y="185"/>
                  </a:lnTo>
                  <a:lnTo>
                    <a:pt x="2" y="175"/>
                  </a:lnTo>
                  <a:lnTo>
                    <a:pt x="9" y="167"/>
                  </a:lnTo>
                  <a:lnTo>
                    <a:pt x="27" y="166"/>
                  </a:lnTo>
                  <a:lnTo>
                    <a:pt x="33" y="161"/>
                  </a:lnTo>
                  <a:lnTo>
                    <a:pt x="39" y="153"/>
                  </a:lnTo>
                  <a:lnTo>
                    <a:pt x="41" y="143"/>
                  </a:lnTo>
                  <a:lnTo>
                    <a:pt x="50" y="120"/>
                  </a:lnTo>
                  <a:lnTo>
                    <a:pt x="64" y="102"/>
                  </a:lnTo>
                  <a:lnTo>
                    <a:pt x="69" y="97"/>
                  </a:lnTo>
                  <a:lnTo>
                    <a:pt x="72" y="99"/>
                  </a:lnTo>
                  <a:lnTo>
                    <a:pt x="80" y="114"/>
                  </a:lnTo>
                  <a:lnTo>
                    <a:pt x="84" y="105"/>
                  </a:lnTo>
                  <a:lnTo>
                    <a:pt x="84" y="98"/>
                  </a:lnTo>
                  <a:lnTo>
                    <a:pt x="81" y="90"/>
                  </a:lnTo>
                  <a:lnTo>
                    <a:pt x="77" y="86"/>
                  </a:lnTo>
                  <a:lnTo>
                    <a:pt x="85" y="64"/>
                  </a:lnTo>
                  <a:lnTo>
                    <a:pt x="84" y="64"/>
                  </a:lnTo>
                  <a:lnTo>
                    <a:pt x="115" y="44"/>
                  </a:lnTo>
                  <a:lnTo>
                    <a:pt x="216" y="0"/>
                  </a:lnTo>
                  <a:lnTo>
                    <a:pt x="237" y="37"/>
                  </a:lnTo>
                  <a:lnTo>
                    <a:pt x="264" y="125"/>
                  </a:lnTo>
                  <a:lnTo>
                    <a:pt x="301" y="157"/>
                  </a:lnTo>
                  <a:lnTo>
                    <a:pt x="343" y="172"/>
                  </a:lnTo>
                  <a:lnTo>
                    <a:pt x="393" y="164"/>
                  </a:lnTo>
                  <a:lnTo>
                    <a:pt x="433" y="122"/>
                  </a:lnTo>
                  <a:lnTo>
                    <a:pt x="450" y="86"/>
                  </a:lnTo>
                  <a:lnTo>
                    <a:pt x="491" y="94"/>
                  </a:lnTo>
                  <a:lnTo>
                    <a:pt x="520" y="136"/>
                  </a:lnTo>
                  <a:lnTo>
                    <a:pt x="549" y="225"/>
                  </a:lnTo>
                  <a:lnTo>
                    <a:pt x="581" y="278"/>
                  </a:lnTo>
                  <a:lnTo>
                    <a:pt x="646" y="292"/>
                  </a:lnTo>
                  <a:lnTo>
                    <a:pt x="683" y="309"/>
                  </a:lnTo>
                  <a:lnTo>
                    <a:pt x="700" y="366"/>
                  </a:lnTo>
                  <a:lnTo>
                    <a:pt x="707" y="494"/>
                  </a:lnTo>
                  <a:lnTo>
                    <a:pt x="769" y="625"/>
                  </a:lnTo>
                  <a:lnTo>
                    <a:pt x="765" y="691"/>
                  </a:lnTo>
                  <a:lnTo>
                    <a:pt x="732" y="732"/>
                  </a:lnTo>
                  <a:lnTo>
                    <a:pt x="689" y="746"/>
                  </a:lnTo>
                  <a:lnTo>
                    <a:pt x="667" y="760"/>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25" name="Freeform 78"/>
            <p:cNvSpPr>
              <a:spLocks/>
            </p:cNvSpPr>
            <p:nvPr/>
          </p:nvSpPr>
          <p:spPr bwMode="auto">
            <a:xfrm>
              <a:off x="1941513" y="3875088"/>
              <a:ext cx="614363" cy="611188"/>
            </a:xfrm>
            <a:custGeom>
              <a:avLst/>
              <a:gdLst/>
              <a:ahLst/>
              <a:cxnLst>
                <a:cxn ang="0">
                  <a:pos x="330" y="256"/>
                </a:cxn>
                <a:cxn ang="0">
                  <a:pos x="281" y="287"/>
                </a:cxn>
                <a:cxn ang="0">
                  <a:pos x="248" y="303"/>
                </a:cxn>
                <a:cxn ang="0">
                  <a:pos x="237" y="305"/>
                </a:cxn>
                <a:cxn ang="0">
                  <a:pos x="215" y="317"/>
                </a:cxn>
                <a:cxn ang="0">
                  <a:pos x="194" y="336"/>
                </a:cxn>
                <a:cxn ang="0">
                  <a:pos x="159" y="354"/>
                </a:cxn>
                <a:cxn ang="0">
                  <a:pos x="139" y="374"/>
                </a:cxn>
                <a:cxn ang="0">
                  <a:pos x="122" y="385"/>
                </a:cxn>
                <a:cxn ang="0">
                  <a:pos x="119" y="381"/>
                </a:cxn>
                <a:cxn ang="0">
                  <a:pos x="121" y="360"/>
                </a:cxn>
                <a:cxn ang="0">
                  <a:pos x="126" y="345"/>
                </a:cxn>
                <a:cxn ang="0">
                  <a:pos x="125" y="309"/>
                </a:cxn>
                <a:cxn ang="0">
                  <a:pos x="123" y="297"/>
                </a:cxn>
                <a:cxn ang="0">
                  <a:pos x="120" y="283"/>
                </a:cxn>
                <a:cxn ang="0">
                  <a:pos x="111" y="278"/>
                </a:cxn>
                <a:cxn ang="0">
                  <a:pos x="116" y="255"/>
                </a:cxn>
                <a:cxn ang="0">
                  <a:pos x="119" y="250"/>
                </a:cxn>
                <a:cxn ang="0">
                  <a:pos x="124" y="244"/>
                </a:cxn>
                <a:cxn ang="0">
                  <a:pos x="108" y="250"/>
                </a:cxn>
                <a:cxn ang="0">
                  <a:pos x="98" y="239"/>
                </a:cxn>
                <a:cxn ang="0">
                  <a:pos x="94" y="224"/>
                </a:cxn>
                <a:cxn ang="0">
                  <a:pos x="89" y="217"/>
                </a:cxn>
                <a:cxn ang="0">
                  <a:pos x="80" y="188"/>
                </a:cxn>
                <a:cxn ang="0">
                  <a:pos x="67" y="183"/>
                </a:cxn>
                <a:cxn ang="0">
                  <a:pos x="54" y="179"/>
                </a:cxn>
                <a:cxn ang="0">
                  <a:pos x="48" y="173"/>
                </a:cxn>
                <a:cxn ang="0">
                  <a:pos x="43" y="170"/>
                </a:cxn>
                <a:cxn ang="0">
                  <a:pos x="32" y="152"/>
                </a:cxn>
                <a:cxn ang="0">
                  <a:pos x="13" y="124"/>
                </a:cxn>
                <a:cxn ang="0">
                  <a:pos x="33" y="81"/>
                </a:cxn>
                <a:cxn ang="0">
                  <a:pos x="62" y="38"/>
                </a:cxn>
                <a:cxn ang="0">
                  <a:pos x="74" y="10"/>
                </a:cxn>
                <a:cxn ang="0">
                  <a:pos x="75" y="0"/>
                </a:cxn>
                <a:cxn ang="0">
                  <a:pos x="78" y="8"/>
                </a:cxn>
                <a:cxn ang="0">
                  <a:pos x="98" y="13"/>
                </a:cxn>
                <a:cxn ang="0">
                  <a:pos x="106" y="22"/>
                </a:cxn>
                <a:cxn ang="0">
                  <a:pos x="120" y="43"/>
                </a:cxn>
                <a:cxn ang="0">
                  <a:pos x="130" y="49"/>
                </a:cxn>
                <a:cxn ang="0">
                  <a:pos x="148" y="77"/>
                </a:cxn>
                <a:cxn ang="0">
                  <a:pos x="162" y="79"/>
                </a:cxn>
                <a:cxn ang="0">
                  <a:pos x="172" y="89"/>
                </a:cxn>
                <a:cxn ang="0">
                  <a:pos x="182" y="96"/>
                </a:cxn>
                <a:cxn ang="0">
                  <a:pos x="190" y="97"/>
                </a:cxn>
                <a:cxn ang="0">
                  <a:pos x="204" y="101"/>
                </a:cxn>
                <a:cxn ang="0">
                  <a:pos x="220" y="107"/>
                </a:cxn>
                <a:cxn ang="0">
                  <a:pos x="248" y="126"/>
                </a:cxn>
                <a:cxn ang="0">
                  <a:pos x="281" y="138"/>
                </a:cxn>
                <a:cxn ang="0">
                  <a:pos x="295" y="156"/>
                </a:cxn>
                <a:cxn ang="0">
                  <a:pos x="325" y="166"/>
                </a:cxn>
                <a:cxn ang="0">
                  <a:pos x="371" y="173"/>
                </a:cxn>
                <a:cxn ang="0">
                  <a:pos x="387" y="208"/>
                </a:cxn>
                <a:cxn ang="0">
                  <a:pos x="386" y="238"/>
                </a:cxn>
              </a:cxnLst>
              <a:rect l="0" t="0" r="r" b="b"/>
              <a:pathLst>
                <a:path w="387" h="385">
                  <a:moveTo>
                    <a:pt x="386" y="238"/>
                  </a:moveTo>
                  <a:lnTo>
                    <a:pt x="330" y="256"/>
                  </a:lnTo>
                  <a:lnTo>
                    <a:pt x="297" y="272"/>
                  </a:lnTo>
                  <a:lnTo>
                    <a:pt x="281" y="287"/>
                  </a:lnTo>
                  <a:lnTo>
                    <a:pt x="260" y="291"/>
                  </a:lnTo>
                  <a:lnTo>
                    <a:pt x="248" y="303"/>
                  </a:lnTo>
                  <a:lnTo>
                    <a:pt x="243" y="303"/>
                  </a:lnTo>
                  <a:lnTo>
                    <a:pt x="237" y="305"/>
                  </a:lnTo>
                  <a:lnTo>
                    <a:pt x="224" y="310"/>
                  </a:lnTo>
                  <a:lnTo>
                    <a:pt x="215" y="317"/>
                  </a:lnTo>
                  <a:lnTo>
                    <a:pt x="209" y="328"/>
                  </a:lnTo>
                  <a:lnTo>
                    <a:pt x="194" y="336"/>
                  </a:lnTo>
                  <a:lnTo>
                    <a:pt x="173" y="351"/>
                  </a:lnTo>
                  <a:lnTo>
                    <a:pt x="159" y="354"/>
                  </a:lnTo>
                  <a:lnTo>
                    <a:pt x="146" y="370"/>
                  </a:lnTo>
                  <a:lnTo>
                    <a:pt x="139" y="374"/>
                  </a:lnTo>
                  <a:lnTo>
                    <a:pt x="127" y="385"/>
                  </a:lnTo>
                  <a:lnTo>
                    <a:pt x="122" y="385"/>
                  </a:lnTo>
                  <a:lnTo>
                    <a:pt x="120" y="384"/>
                  </a:lnTo>
                  <a:lnTo>
                    <a:pt x="119" y="381"/>
                  </a:lnTo>
                  <a:lnTo>
                    <a:pt x="121" y="373"/>
                  </a:lnTo>
                  <a:lnTo>
                    <a:pt x="121" y="360"/>
                  </a:lnTo>
                  <a:lnTo>
                    <a:pt x="123" y="348"/>
                  </a:lnTo>
                  <a:lnTo>
                    <a:pt x="126" y="345"/>
                  </a:lnTo>
                  <a:lnTo>
                    <a:pt x="129" y="333"/>
                  </a:lnTo>
                  <a:lnTo>
                    <a:pt x="125" y="309"/>
                  </a:lnTo>
                  <a:lnTo>
                    <a:pt x="120" y="302"/>
                  </a:lnTo>
                  <a:lnTo>
                    <a:pt x="123" y="297"/>
                  </a:lnTo>
                  <a:lnTo>
                    <a:pt x="122" y="286"/>
                  </a:lnTo>
                  <a:lnTo>
                    <a:pt x="120" y="283"/>
                  </a:lnTo>
                  <a:lnTo>
                    <a:pt x="114" y="281"/>
                  </a:lnTo>
                  <a:lnTo>
                    <a:pt x="111" y="278"/>
                  </a:lnTo>
                  <a:lnTo>
                    <a:pt x="118" y="264"/>
                  </a:lnTo>
                  <a:lnTo>
                    <a:pt x="116" y="255"/>
                  </a:lnTo>
                  <a:lnTo>
                    <a:pt x="118" y="250"/>
                  </a:lnTo>
                  <a:lnTo>
                    <a:pt x="119" y="250"/>
                  </a:lnTo>
                  <a:lnTo>
                    <a:pt x="127" y="246"/>
                  </a:lnTo>
                  <a:lnTo>
                    <a:pt x="124" y="244"/>
                  </a:lnTo>
                  <a:lnTo>
                    <a:pt x="118" y="244"/>
                  </a:lnTo>
                  <a:lnTo>
                    <a:pt x="108" y="250"/>
                  </a:lnTo>
                  <a:lnTo>
                    <a:pt x="102" y="248"/>
                  </a:lnTo>
                  <a:lnTo>
                    <a:pt x="98" y="239"/>
                  </a:lnTo>
                  <a:lnTo>
                    <a:pt x="90" y="230"/>
                  </a:lnTo>
                  <a:lnTo>
                    <a:pt x="94" y="224"/>
                  </a:lnTo>
                  <a:lnTo>
                    <a:pt x="91" y="221"/>
                  </a:lnTo>
                  <a:lnTo>
                    <a:pt x="89" y="217"/>
                  </a:lnTo>
                  <a:lnTo>
                    <a:pt x="84" y="194"/>
                  </a:lnTo>
                  <a:lnTo>
                    <a:pt x="80" y="188"/>
                  </a:lnTo>
                  <a:lnTo>
                    <a:pt x="74" y="184"/>
                  </a:lnTo>
                  <a:lnTo>
                    <a:pt x="67" y="183"/>
                  </a:lnTo>
                  <a:lnTo>
                    <a:pt x="61" y="177"/>
                  </a:lnTo>
                  <a:lnTo>
                    <a:pt x="54" y="179"/>
                  </a:lnTo>
                  <a:lnTo>
                    <a:pt x="48" y="176"/>
                  </a:lnTo>
                  <a:lnTo>
                    <a:pt x="48" y="173"/>
                  </a:lnTo>
                  <a:lnTo>
                    <a:pt x="48" y="172"/>
                  </a:lnTo>
                  <a:lnTo>
                    <a:pt x="43" y="170"/>
                  </a:lnTo>
                  <a:lnTo>
                    <a:pt x="39" y="166"/>
                  </a:lnTo>
                  <a:lnTo>
                    <a:pt x="32" y="152"/>
                  </a:lnTo>
                  <a:lnTo>
                    <a:pt x="14" y="132"/>
                  </a:lnTo>
                  <a:lnTo>
                    <a:pt x="13" y="124"/>
                  </a:lnTo>
                  <a:lnTo>
                    <a:pt x="0" y="100"/>
                  </a:lnTo>
                  <a:lnTo>
                    <a:pt x="33" y="81"/>
                  </a:lnTo>
                  <a:lnTo>
                    <a:pt x="51" y="60"/>
                  </a:lnTo>
                  <a:lnTo>
                    <a:pt x="62" y="38"/>
                  </a:lnTo>
                  <a:lnTo>
                    <a:pt x="69" y="19"/>
                  </a:lnTo>
                  <a:lnTo>
                    <a:pt x="74" y="10"/>
                  </a:lnTo>
                  <a:lnTo>
                    <a:pt x="74" y="0"/>
                  </a:lnTo>
                  <a:lnTo>
                    <a:pt x="75" y="0"/>
                  </a:lnTo>
                  <a:lnTo>
                    <a:pt x="80" y="3"/>
                  </a:lnTo>
                  <a:lnTo>
                    <a:pt x="78" y="8"/>
                  </a:lnTo>
                  <a:lnTo>
                    <a:pt x="84" y="13"/>
                  </a:lnTo>
                  <a:lnTo>
                    <a:pt x="98" y="13"/>
                  </a:lnTo>
                  <a:lnTo>
                    <a:pt x="99" y="16"/>
                  </a:lnTo>
                  <a:lnTo>
                    <a:pt x="106" y="22"/>
                  </a:lnTo>
                  <a:lnTo>
                    <a:pt x="115" y="29"/>
                  </a:lnTo>
                  <a:lnTo>
                    <a:pt x="120" y="43"/>
                  </a:lnTo>
                  <a:lnTo>
                    <a:pt x="126" y="44"/>
                  </a:lnTo>
                  <a:lnTo>
                    <a:pt x="130" y="49"/>
                  </a:lnTo>
                  <a:lnTo>
                    <a:pt x="140" y="65"/>
                  </a:lnTo>
                  <a:lnTo>
                    <a:pt x="148" y="77"/>
                  </a:lnTo>
                  <a:lnTo>
                    <a:pt x="155" y="80"/>
                  </a:lnTo>
                  <a:lnTo>
                    <a:pt x="162" y="79"/>
                  </a:lnTo>
                  <a:lnTo>
                    <a:pt x="171" y="86"/>
                  </a:lnTo>
                  <a:lnTo>
                    <a:pt x="172" y="89"/>
                  </a:lnTo>
                  <a:lnTo>
                    <a:pt x="170" y="92"/>
                  </a:lnTo>
                  <a:lnTo>
                    <a:pt x="182" y="96"/>
                  </a:lnTo>
                  <a:lnTo>
                    <a:pt x="187" y="100"/>
                  </a:lnTo>
                  <a:lnTo>
                    <a:pt x="190" y="97"/>
                  </a:lnTo>
                  <a:lnTo>
                    <a:pt x="201" y="95"/>
                  </a:lnTo>
                  <a:lnTo>
                    <a:pt x="204" y="101"/>
                  </a:lnTo>
                  <a:lnTo>
                    <a:pt x="208" y="94"/>
                  </a:lnTo>
                  <a:lnTo>
                    <a:pt x="220" y="107"/>
                  </a:lnTo>
                  <a:lnTo>
                    <a:pt x="235" y="115"/>
                  </a:lnTo>
                  <a:lnTo>
                    <a:pt x="248" y="126"/>
                  </a:lnTo>
                  <a:lnTo>
                    <a:pt x="266" y="133"/>
                  </a:lnTo>
                  <a:lnTo>
                    <a:pt x="281" y="138"/>
                  </a:lnTo>
                  <a:lnTo>
                    <a:pt x="295" y="145"/>
                  </a:lnTo>
                  <a:lnTo>
                    <a:pt x="295" y="156"/>
                  </a:lnTo>
                  <a:lnTo>
                    <a:pt x="309" y="160"/>
                  </a:lnTo>
                  <a:lnTo>
                    <a:pt x="325" y="166"/>
                  </a:lnTo>
                  <a:lnTo>
                    <a:pt x="341" y="172"/>
                  </a:lnTo>
                  <a:lnTo>
                    <a:pt x="371" y="173"/>
                  </a:lnTo>
                  <a:lnTo>
                    <a:pt x="383" y="190"/>
                  </a:lnTo>
                  <a:lnTo>
                    <a:pt x="387" y="208"/>
                  </a:lnTo>
                  <a:lnTo>
                    <a:pt x="385" y="228"/>
                  </a:lnTo>
                  <a:lnTo>
                    <a:pt x="386" y="238"/>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6" name="Freeform 79"/>
            <p:cNvSpPr>
              <a:spLocks/>
            </p:cNvSpPr>
            <p:nvPr/>
          </p:nvSpPr>
          <p:spPr bwMode="auto">
            <a:xfrm>
              <a:off x="1941513" y="3875088"/>
              <a:ext cx="614363" cy="611188"/>
            </a:xfrm>
            <a:custGeom>
              <a:avLst/>
              <a:gdLst/>
              <a:ahLst/>
              <a:cxnLst>
                <a:cxn ang="0">
                  <a:pos x="330" y="256"/>
                </a:cxn>
                <a:cxn ang="0">
                  <a:pos x="281" y="287"/>
                </a:cxn>
                <a:cxn ang="0">
                  <a:pos x="248" y="303"/>
                </a:cxn>
                <a:cxn ang="0">
                  <a:pos x="237" y="305"/>
                </a:cxn>
                <a:cxn ang="0">
                  <a:pos x="215" y="317"/>
                </a:cxn>
                <a:cxn ang="0">
                  <a:pos x="194" y="336"/>
                </a:cxn>
                <a:cxn ang="0">
                  <a:pos x="159" y="354"/>
                </a:cxn>
                <a:cxn ang="0">
                  <a:pos x="139" y="374"/>
                </a:cxn>
                <a:cxn ang="0">
                  <a:pos x="122" y="385"/>
                </a:cxn>
                <a:cxn ang="0">
                  <a:pos x="119" y="381"/>
                </a:cxn>
                <a:cxn ang="0">
                  <a:pos x="121" y="360"/>
                </a:cxn>
                <a:cxn ang="0">
                  <a:pos x="126" y="345"/>
                </a:cxn>
                <a:cxn ang="0">
                  <a:pos x="125" y="309"/>
                </a:cxn>
                <a:cxn ang="0">
                  <a:pos x="123" y="297"/>
                </a:cxn>
                <a:cxn ang="0">
                  <a:pos x="120" y="283"/>
                </a:cxn>
                <a:cxn ang="0">
                  <a:pos x="111" y="278"/>
                </a:cxn>
                <a:cxn ang="0">
                  <a:pos x="116" y="255"/>
                </a:cxn>
                <a:cxn ang="0">
                  <a:pos x="119" y="250"/>
                </a:cxn>
                <a:cxn ang="0">
                  <a:pos x="124" y="244"/>
                </a:cxn>
                <a:cxn ang="0">
                  <a:pos x="108" y="250"/>
                </a:cxn>
                <a:cxn ang="0">
                  <a:pos x="98" y="239"/>
                </a:cxn>
                <a:cxn ang="0">
                  <a:pos x="94" y="224"/>
                </a:cxn>
                <a:cxn ang="0">
                  <a:pos x="89" y="217"/>
                </a:cxn>
                <a:cxn ang="0">
                  <a:pos x="80" y="188"/>
                </a:cxn>
                <a:cxn ang="0">
                  <a:pos x="67" y="183"/>
                </a:cxn>
                <a:cxn ang="0">
                  <a:pos x="54" y="179"/>
                </a:cxn>
                <a:cxn ang="0">
                  <a:pos x="48" y="173"/>
                </a:cxn>
                <a:cxn ang="0">
                  <a:pos x="43" y="170"/>
                </a:cxn>
                <a:cxn ang="0">
                  <a:pos x="32" y="152"/>
                </a:cxn>
                <a:cxn ang="0">
                  <a:pos x="13" y="124"/>
                </a:cxn>
                <a:cxn ang="0">
                  <a:pos x="33" y="81"/>
                </a:cxn>
                <a:cxn ang="0">
                  <a:pos x="62" y="38"/>
                </a:cxn>
                <a:cxn ang="0">
                  <a:pos x="74" y="10"/>
                </a:cxn>
                <a:cxn ang="0">
                  <a:pos x="75" y="0"/>
                </a:cxn>
                <a:cxn ang="0">
                  <a:pos x="78" y="8"/>
                </a:cxn>
                <a:cxn ang="0">
                  <a:pos x="98" y="13"/>
                </a:cxn>
                <a:cxn ang="0">
                  <a:pos x="106" y="22"/>
                </a:cxn>
                <a:cxn ang="0">
                  <a:pos x="120" y="43"/>
                </a:cxn>
                <a:cxn ang="0">
                  <a:pos x="130" y="49"/>
                </a:cxn>
                <a:cxn ang="0">
                  <a:pos x="148" y="77"/>
                </a:cxn>
                <a:cxn ang="0">
                  <a:pos x="162" y="79"/>
                </a:cxn>
                <a:cxn ang="0">
                  <a:pos x="172" y="89"/>
                </a:cxn>
                <a:cxn ang="0">
                  <a:pos x="182" y="96"/>
                </a:cxn>
                <a:cxn ang="0">
                  <a:pos x="190" y="97"/>
                </a:cxn>
                <a:cxn ang="0">
                  <a:pos x="204" y="101"/>
                </a:cxn>
                <a:cxn ang="0">
                  <a:pos x="220" y="107"/>
                </a:cxn>
                <a:cxn ang="0">
                  <a:pos x="248" y="126"/>
                </a:cxn>
                <a:cxn ang="0">
                  <a:pos x="281" y="138"/>
                </a:cxn>
                <a:cxn ang="0">
                  <a:pos x="295" y="156"/>
                </a:cxn>
                <a:cxn ang="0">
                  <a:pos x="325" y="166"/>
                </a:cxn>
                <a:cxn ang="0">
                  <a:pos x="371" y="173"/>
                </a:cxn>
                <a:cxn ang="0">
                  <a:pos x="387" y="208"/>
                </a:cxn>
                <a:cxn ang="0">
                  <a:pos x="386" y="238"/>
                </a:cxn>
              </a:cxnLst>
              <a:rect l="0" t="0" r="r" b="b"/>
              <a:pathLst>
                <a:path w="387" h="385">
                  <a:moveTo>
                    <a:pt x="386" y="238"/>
                  </a:moveTo>
                  <a:lnTo>
                    <a:pt x="330" y="256"/>
                  </a:lnTo>
                  <a:lnTo>
                    <a:pt x="297" y="272"/>
                  </a:lnTo>
                  <a:lnTo>
                    <a:pt x="281" y="287"/>
                  </a:lnTo>
                  <a:lnTo>
                    <a:pt x="260" y="291"/>
                  </a:lnTo>
                  <a:lnTo>
                    <a:pt x="248" y="303"/>
                  </a:lnTo>
                  <a:lnTo>
                    <a:pt x="243" y="303"/>
                  </a:lnTo>
                  <a:lnTo>
                    <a:pt x="237" y="305"/>
                  </a:lnTo>
                  <a:lnTo>
                    <a:pt x="224" y="310"/>
                  </a:lnTo>
                  <a:lnTo>
                    <a:pt x="215" y="317"/>
                  </a:lnTo>
                  <a:lnTo>
                    <a:pt x="209" y="328"/>
                  </a:lnTo>
                  <a:lnTo>
                    <a:pt x="194" y="336"/>
                  </a:lnTo>
                  <a:lnTo>
                    <a:pt x="173" y="351"/>
                  </a:lnTo>
                  <a:lnTo>
                    <a:pt x="159" y="354"/>
                  </a:lnTo>
                  <a:lnTo>
                    <a:pt x="146" y="370"/>
                  </a:lnTo>
                  <a:lnTo>
                    <a:pt x="139" y="374"/>
                  </a:lnTo>
                  <a:lnTo>
                    <a:pt x="127" y="385"/>
                  </a:lnTo>
                  <a:lnTo>
                    <a:pt x="122" y="385"/>
                  </a:lnTo>
                  <a:lnTo>
                    <a:pt x="120" y="384"/>
                  </a:lnTo>
                  <a:lnTo>
                    <a:pt x="119" y="381"/>
                  </a:lnTo>
                  <a:lnTo>
                    <a:pt x="121" y="373"/>
                  </a:lnTo>
                  <a:lnTo>
                    <a:pt x="121" y="360"/>
                  </a:lnTo>
                  <a:lnTo>
                    <a:pt x="123" y="348"/>
                  </a:lnTo>
                  <a:lnTo>
                    <a:pt x="126" y="345"/>
                  </a:lnTo>
                  <a:lnTo>
                    <a:pt x="129" y="333"/>
                  </a:lnTo>
                  <a:lnTo>
                    <a:pt x="125" y="309"/>
                  </a:lnTo>
                  <a:lnTo>
                    <a:pt x="120" y="302"/>
                  </a:lnTo>
                  <a:lnTo>
                    <a:pt x="123" y="297"/>
                  </a:lnTo>
                  <a:lnTo>
                    <a:pt x="122" y="286"/>
                  </a:lnTo>
                  <a:lnTo>
                    <a:pt x="120" y="283"/>
                  </a:lnTo>
                  <a:lnTo>
                    <a:pt x="114" y="281"/>
                  </a:lnTo>
                  <a:lnTo>
                    <a:pt x="111" y="278"/>
                  </a:lnTo>
                  <a:lnTo>
                    <a:pt x="118" y="264"/>
                  </a:lnTo>
                  <a:lnTo>
                    <a:pt x="116" y="255"/>
                  </a:lnTo>
                  <a:lnTo>
                    <a:pt x="118" y="250"/>
                  </a:lnTo>
                  <a:lnTo>
                    <a:pt x="119" y="250"/>
                  </a:lnTo>
                  <a:lnTo>
                    <a:pt x="127" y="246"/>
                  </a:lnTo>
                  <a:lnTo>
                    <a:pt x="124" y="244"/>
                  </a:lnTo>
                  <a:lnTo>
                    <a:pt x="118" y="244"/>
                  </a:lnTo>
                  <a:lnTo>
                    <a:pt x="108" y="250"/>
                  </a:lnTo>
                  <a:lnTo>
                    <a:pt x="102" y="248"/>
                  </a:lnTo>
                  <a:lnTo>
                    <a:pt x="98" y="239"/>
                  </a:lnTo>
                  <a:lnTo>
                    <a:pt x="90" y="230"/>
                  </a:lnTo>
                  <a:lnTo>
                    <a:pt x="94" y="224"/>
                  </a:lnTo>
                  <a:lnTo>
                    <a:pt x="91" y="221"/>
                  </a:lnTo>
                  <a:lnTo>
                    <a:pt x="89" y="217"/>
                  </a:lnTo>
                  <a:lnTo>
                    <a:pt x="84" y="194"/>
                  </a:lnTo>
                  <a:lnTo>
                    <a:pt x="80" y="188"/>
                  </a:lnTo>
                  <a:lnTo>
                    <a:pt x="74" y="184"/>
                  </a:lnTo>
                  <a:lnTo>
                    <a:pt x="67" y="183"/>
                  </a:lnTo>
                  <a:lnTo>
                    <a:pt x="61" y="177"/>
                  </a:lnTo>
                  <a:lnTo>
                    <a:pt x="54" y="179"/>
                  </a:lnTo>
                  <a:lnTo>
                    <a:pt x="48" y="176"/>
                  </a:lnTo>
                  <a:lnTo>
                    <a:pt x="48" y="173"/>
                  </a:lnTo>
                  <a:lnTo>
                    <a:pt x="48" y="172"/>
                  </a:lnTo>
                  <a:lnTo>
                    <a:pt x="43" y="170"/>
                  </a:lnTo>
                  <a:lnTo>
                    <a:pt x="39" y="166"/>
                  </a:lnTo>
                  <a:lnTo>
                    <a:pt x="32" y="152"/>
                  </a:lnTo>
                  <a:lnTo>
                    <a:pt x="14" y="132"/>
                  </a:lnTo>
                  <a:lnTo>
                    <a:pt x="13" y="124"/>
                  </a:lnTo>
                  <a:lnTo>
                    <a:pt x="0" y="100"/>
                  </a:lnTo>
                  <a:lnTo>
                    <a:pt x="33" y="81"/>
                  </a:lnTo>
                  <a:lnTo>
                    <a:pt x="51" y="60"/>
                  </a:lnTo>
                  <a:lnTo>
                    <a:pt x="62" y="38"/>
                  </a:lnTo>
                  <a:lnTo>
                    <a:pt x="69" y="19"/>
                  </a:lnTo>
                  <a:lnTo>
                    <a:pt x="74" y="10"/>
                  </a:lnTo>
                  <a:lnTo>
                    <a:pt x="74" y="0"/>
                  </a:lnTo>
                  <a:lnTo>
                    <a:pt x="75" y="0"/>
                  </a:lnTo>
                  <a:lnTo>
                    <a:pt x="80" y="3"/>
                  </a:lnTo>
                  <a:lnTo>
                    <a:pt x="78" y="8"/>
                  </a:lnTo>
                  <a:lnTo>
                    <a:pt x="84" y="13"/>
                  </a:lnTo>
                  <a:lnTo>
                    <a:pt x="98" y="13"/>
                  </a:lnTo>
                  <a:lnTo>
                    <a:pt x="99" y="16"/>
                  </a:lnTo>
                  <a:lnTo>
                    <a:pt x="106" y="22"/>
                  </a:lnTo>
                  <a:lnTo>
                    <a:pt x="115" y="29"/>
                  </a:lnTo>
                  <a:lnTo>
                    <a:pt x="120" y="43"/>
                  </a:lnTo>
                  <a:lnTo>
                    <a:pt x="126" y="44"/>
                  </a:lnTo>
                  <a:lnTo>
                    <a:pt x="130" y="49"/>
                  </a:lnTo>
                  <a:lnTo>
                    <a:pt x="140" y="65"/>
                  </a:lnTo>
                  <a:lnTo>
                    <a:pt x="148" y="77"/>
                  </a:lnTo>
                  <a:lnTo>
                    <a:pt x="155" y="80"/>
                  </a:lnTo>
                  <a:lnTo>
                    <a:pt x="162" y="79"/>
                  </a:lnTo>
                  <a:lnTo>
                    <a:pt x="171" y="86"/>
                  </a:lnTo>
                  <a:lnTo>
                    <a:pt x="172" y="89"/>
                  </a:lnTo>
                  <a:lnTo>
                    <a:pt x="170" y="92"/>
                  </a:lnTo>
                  <a:lnTo>
                    <a:pt x="182" y="96"/>
                  </a:lnTo>
                  <a:lnTo>
                    <a:pt x="187" y="100"/>
                  </a:lnTo>
                  <a:lnTo>
                    <a:pt x="190" y="97"/>
                  </a:lnTo>
                  <a:lnTo>
                    <a:pt x="201" y="95"/>
                  </a:lnTo>
                  <a:lnTo>
                    <a:pt x="204" y="101"/>
                  </a:lnTo>
                  <a:lnTo>
                    <a:pt x="208" y="94"/>
                  </a:lnTo>
                  <a:lnTo>
                    <a:pt x="220" y="107"/>
                  </a:lnTo>
                  <a:lnTo>
                    <a:pt x="235" y="115"/>
                  </a:lnTo>
                  <a:lnTo>
                    <a:pt x="248" y="126"/>
                  </a:lnTo>
                  <a:lnTo>
                    <a:pt x="266" y="133"/>
                  </a:lnTo>
                  <a:lnTo>
                    <a:pt x="281" y="138"/>
                  </a:lnTo>
                  <a:lnTo>
                    <a:pt x="295" y="145"/>
                  </a:lnTo>
                  <a:lnTo>
                    <a:pt x="295" y="156"/>
                  </a:lnTo>
                  <a:lnTo>
                    <a:pt x="309" y="160"/>
                  </a:lnTo>
                  <a:lnTo>
                    <a:pt x="325" y="166"/>
                  </a:lnTo>
                  <a:lnTo>
                    <a:pt x="341" y="172"/>
                  </a:lnTo>
                  <a:lnTo>
                    <a:pt x="371" y="173"/>
                  </a:lnTo>
                  <a:lnTo>
                    <a:pt x="383" y="190"/>
                  </a:lnTo>
                  <a:lnTo>
                    <a:pt x="387" y="208"/>
                  </a:lnTo>
                  <a:lnTo>
                    <a:pt x="385" y="228"/>
                  </a:lnTo>
                  <a:lnTo>
                    <a:pt x="386" y="238"/>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27" name="Freeform 80"/>
            <p:cNvSpPr>
              <a:spLocks/>
            </p:cNvSpPr>
            <p:nvPr/>
          </p:nvSpPr>
          <p:spPr bwMode="auto">
            <a:xfrm>
              <a:off x="4300538" y="5365750"/>
              <a:ext cx="1489075" cy="1482725"/>
            </a:xfrm>
            <a:custGeom>
              <a:avLst/>
              <a:gdLst/>
              <a:ahLst/>
              <a:cxnLst>
                <a:cxn ang="0">
                  <a:pos x="846" y="547"/>
                </a:cxn>
                <a:cxn ang="0">
                  <a:pos x="818" y="553"/>
                </a:cxn>
                <a:cxn ang="0">
                  <a:pos x="795" y="559"/>
                </a:cxn>
                <a:cxn ang="0">
                  <a:pos x="775" y="569"/>
                </a:cxn>
                <a:cxn ang="0">
                  <a:pos x="757" y="575"/>
                </a:cxn>
                <a:cxn ang="0">
                  <a:pos x="742" y="611"/>
                </a:cxn>
                <a:cxn ang="0">
                  <a:pos x="742" y="601"/>
                </a:cxn>
                <a:cxn ang="0">
                  <a:pos x="728" y="591"/>
                </a:cxn>
                <a:cxn ang="0">
                  <a:pos x="721" y="603"/>
                </a:cxn>
                <a:cxn ang="0">
                  <a:pos x="721" y="626"/>
                </a:cxn>
                <a:cxn ang="0">
                  <a:pos x="702" y="654"/>
                </a:cxn>
                <a:cxn ang="0">
                  <a:pos x="701" y="675"/>
                </a:cxn>
                <a:cxn ang="0">
                  <a:pos x="682" y="672"/>
                </a:cxn>
                <a:cxn ang="0">
                  <a:pos x="696" y="699"/>
                </a:cxn>
                <a:cxn ang="0">
                  <a:pos x="699" y="739"/>
                </a:cxn>
                <a:cxn ang="0">
                  <a:pos x="663" y="754"/>
                </a:cxn>
                <a:cxn ang="0">
                  <a:pos x="656" y="759"/>
                </a:cxn>
                <a:cxn ang="0">
                  <a:pos x="662" y="782"/>
                </a:cxn>
                <a:cxn ang="0">
                  <a:pos x="658" y="824"/>
                </a:cxn>
                <a:cxn ang="0">
                  <a:pos x="634" y="841"/>
                </a:cxn>
                <a:cxn ang="0">
                  <a:pos x="612" y="860"/>
                </a:cxn>
                <a:cxn ang="0">
                  <a:pos x="605" y="878"/>
                </a:cxn>
                <a:cxn ang="0">
                  <a:pos x="605" y="911"/>
                </a:cxn>
                <a:cxn ang="0">
                  <a:pos x="576" y="917"/>
                </a:cxn>
                <a:cxn ang="0">
                  <a:pos x="540" y="931"/>
                </a:cxn>
                <a:cxn ang="0">
                  <a:pos x="485" y="913"/>
                </a:cxn>
                <a:cxn ang="0">
                  <a:pos x="451" y="899"/>
                </a:cxn>
                <a:cxn ang="0">
                  <a:pos x="414" y="882"/>
                </a:cxn>
                <a:cxn ang="0">
                  <a:pos x="434" y="848"/>
                </a:cxn>
                <a:cxn ang="0">
                  <a:pos x="395" y="864"/>
                </a:cxn>
                <a:cxn ang="0">
                  <a:pos x="360" y="822"/>
                </a:cxn>
                <a:cxn ang="0">
                  <a:pos x="331" y="796"/>
                </a:cxn>
                <a:cxn ang="0">
                  <a:pos x="172" y="701"/>
                </a:cxn>
                <a:cxn ang="0">
                  <a:pos x="0" y="619"/>
                </a:cxn>
                <a:cxn ang="0">
                  <a:pos x="98" y="550"/>
                </a:cxn>
                <a:cxn ang="0">
                  <a:pos x="33" y="225"/>
                </a:cxn>
                <a:cxn ang="0">
                  <a:pos x="166" y="84"/>
                </a:cxn>
                <a:cxn ang="0">
                  <a:pos x="221" y="0"/>
                </a:cxn>
                <a:cxn ang="0">
                  <a:pos x="213" y="112"/>
                </a:cxn>
                <a:cxn ang="0">
                  <a:pos x="343" y="140"/>
                </a:cxn>
                <a:cxn ang="0">
                  <a:pos x="448" y="15"/>
                </a:cxn>
                <a:cxn ang="0">
                  <a:pos x="475" y="132"/>
                </a:cxn>
                <a:cxn ang="0">
                  <a:pos x="527" y="125"/>
                </a:cxn>
                <a:cxn ang="0">
                  <a:pos x="631" y="82"/>
                </a:cxn>
                <a:cxn ang="0">
                  <a:pos x="653" y="143"/>
                </a:cxn>
                <a:cxn ang="0">
                  <a:pos x="658" y="305"/>
                </a:cxn>
                <a:cxn ang="0">
                  <a:pos x="797" y="382"/>
                </a:cxn>
                <a:cxn ang="0">
                  <a:pos x="935" y="414"/>
                </a:cxn>
                <a:cxn ang="0">
                  <a:pos x="913" y="447"/>
                </a:cxn>
                <a:cxn ang="0">
                  <a:pos x="894" y="481"/>
                </a:cxn>
                <a:cxn ang="0">
                  <a:pos x="879" y="495"/>
                </a:cxn>
                <a:cxn ang="0">
                  <a:pos x="868" y="522"/>
                </a:cxn>
                <a:cxn ang="0">
                  <a:pos x="868" y="538"/>
                </a:cxn>
              </a:cxnLst>
              <a:rect l="0" t="0" r="r" b="b"/>
              <a:pathLst>
                <a:path w="938" h="934">
                  <a:moveTo>
                    <a:pt x="868" y="538"/>
                  </a:moveTo>
                  <a:lnTo>
                    <a:pt x="858" y="538"/>
                  </a:lnTo>
                  <a:lnTo>
                    <a:pt x="846" y="547"/>
                  </a:lnTo>
                  <a:lnTo>
                    <a:pt x="832" y="552"/>
                  </a:lnTo>
                  <a:lnTo>
                    <a:pt x="823" y="549"/>
                  </a:lnTo>
                  <a:lnTo>
                    <a:pt x="818" y="553"/>
                  </a:lnTo>
                  <a:lnTo>
                    <a:pt x="809" y="555"/>
                  </a:lnTo>
                  <a:lnTo>
                    <a:pt x="805" y="559"/>
                  </a:lnTo>
                  <a:lnTo>
                    <a:pt x="795" y="559"/>
                  </a:lnTo>
                  <a:lnTo>
                    <a:pt x="789" y="564"/>
                  </a:lnTo>
                  <a:lnTo>
                    <a:pt x="783" y="570"/>
                  </a:lnTo>
                  <a:lnTo>
                    <a:pt x="775" y="569"/>
                  </a:lnTo>
                  <a:lnTo>
                    <a:pt x="768" y="567"/>
                  </a:lnTo>
                  <a:lnTo>
                    <a:pt x="763" y="568"/>
                  </a:lnTo>
                  <a:lnTo>
                    <a:pt x="757" y="575"/>
                  </a:lnTo>
                  <a:lnTo>
                    <a:pt x="749" y="590"/>
                  </a:lnTo>
                  <a:lnTo>
                    <a:pt x="748" y="605"/>
                  </a:lnTo>
                  <a:lnTo>
                    <a:pt x="742" y="611"/>
                  </a:lnTo>
                  <a:lnTo>
                    <a:pt x="738" y="612"/>
                  </a:lnTo>
                  <a:lnTo>
                    <a:pt x="735" y="610"/>
                  </a:lnTo>
                  <a:lnTo>
                    <a:pt x="742" y="601"/>
                  </a:lnTo>
                  <a:lnTo>
                    <a:pt x="739" y="597"/>
                  </a:lnTo>
                  <a:lnTo>
                    <a:pt x="731" y="596"/>
                  </a:lnTo>
                  <a:lnTo>
                    <a:pt x="728" y="591"/>
                  </a:lnTo>
                  <a:lnTo>
                    <a:pt x="723" y="590"/>
                  </a:lnTo>
                  <a:lnTo>
                    <a:pt x="718" y="598"/>
                  </a:lnTo>
                  <a:lnTo>
                    <a:pt x="721" y="603"/>
                  </a:lnTo>
                  <a:lnTo>
                    <a:pt x="724" y="611"/>
                  </a:lnTo>
                  <a:lnTo>
                    <a:pt x="720" y="619"/>
                  </a:lnTo>
                  <a:lnTo>
                    <a:pt x="721" y="626"/>
                  </a:lnTo>
                  <a:lnTo>
                    <a:pt x="716" y="635"/>
                  </a:lnTo>
                  <a:lnTo>
                    <a:pt x="713" y="648"/>
                  </a:lnTo>
                  <a:lnTo>
                    <a:pt x="702" y="654"/>
                  </a:lnTo>
                  <a:lnTo>
                    <a:pt x="699" y="660"/>
                  </a:lnTo>
                  <a:lnTo>
                    <a:pt x="703" y="668"/>
                  </a:lnTo>
                  <a:lnTo>
                    <a:pt x="701" y="675"/>
                  </a:lnTo>
                  <a:lnTo>
                    <a:pt x="697" y="675"/>
                  </a:lnTo>
                  <a:lnTo>
                    <a:pt x="688" y="672"/>
                  </a:lnTo>
                  <a:lnTo>
                    <a:pt x="682" y="672"/>
                  </a:lnTo>
                  <a:lnTo>
                    <a:pt x="677" y="677"/>
                  </a:lnTo>
                  <a:lnTo>
                    <a:pt x="684" y="689"/>
                  </a:lnTo>
                  <a:lnTo>
                    <a:pt x="696" y="699"/>
                  </a:lnTo>
                  <a:lnTo>
                    <a:pt x="696" y="704"/>
                  </a:lnTo>
                  <a:lnTo>
                    <a:pt x="701" y="734"/>
                  </a:lnTo>
                  <a:lnTo>
                    <a:pt x="699" y="739"/>
                  </a:lnTo>
                  <a:lnTo>
                    <a:pt x="698" y="757"/>
                  </a:lnTo>
                  <a:lnTo>
                    <a:pt x="668" y="753"/>
                  </a:lnTo>
                  <a:lnTo>
                    <a:pt x="663" y="754"/>
                  </a:lnTo>
                  <a:lnTo>
                    <a:pt x="661" y="755"/>
                  </a:lnTo>
                  <a:lnTo>
                    <a:pt x="659" y="756"/>
                  </a:lnTo>
                  <a:lnTo>
                    <a:pt x="656" y="759"/>
                  </a:lnTo>
                  <a:lnTo>
                    <a:pt x="652" y="765"/>
                  </a:lnTo>
                  <a:lnTo>
                    <a:pt x="653" y="771"/>
                  </a:lnTo>
                  <a:lnTo>
                    <a:pt x="662" y="782"/>
                  </a:lnTo>
                  <a:lnTo>
                    <a:pt x="664" y="787"/>
                  </a:lnTo>
                  <a:lnTo>
                    <a:pt x="658" y="813"/>
                  </a:lnTo>
                  <a:lnTo>
                    <a:pt x="658" y="824"/>
                  </a:lnTo>
                  <a:lnTo>
                    <a:pt x="648" y="837"/>
                  </a:lnTo>
                  <a:lnTo>
                    <a:pt x="639" y="837"/>
                  </a:lnTo>
                  <a:lnTo>
                    <a:pt x="634" y="841"/>
                  </a:lnTo>
                  <a:lnTo>
                    <a:pt x="629" y="857"/>
                  </a:lnTo>
                  <a:lnTo>
                    <a:pt x="625" y="862"/>
                  </a:lnTo>
                  <a:lnTo>
                    <a:pt x="612" y="860"/>
                  </a:lnTo>
                  <a:lnTo>
                    <a:pt x="611" y="860"/>
                  </a:lnTo>
                  <a:lnTo>
                    <a:pt x="609" y="871"/>
                  </a:lnTo>
                  <a:lnTo>
                    <a:pt x="605" y="878"/>
                  </a:lnTo>
                  <a:lnTo>
                    <a:pt x="595" y="886"/>
                  </a:lnTo>
                  <a:lnTo>
                    <a:pt x="597" y="896"/>
                  </a:lnTo>
                  <a:lnTo>
                    <a:pt x="605" y="911"/>
                  </a:lnTo>
                  <a:lnTo>
                    <a:pt x="599" y="916"/>
                  </a:lnTo>
                  <a:lnTo>
                    <a:pt x="590" y="914"/>
                  </a:lnTo>
                  <a:lnTo>
                    <a:pt x="576" y="917"/>
                  </a:lnTo>
                  <a:lnTo>
                    <a:pt x="562" y="931"/>
                  </a:lnTo>
                  <a:lnTo>
                    <a:pt x="552" y="934"/>
                  </a:lnTo>
                  <a:lnTo>
                    <a:pt x="540" y="931"/>
                  </a:lnTo>
                  <a:lnTo>
                    <a:pt x="526" y="931"/>
                  </a:lnTo>
                  <a:lnTo>
                    <a:pt x="505" y="923"/>
                  </a:lnTo>
                  <a:lnTo>
                    <a:pt x="485" y="913"/>
                  </a:lnTo>
                  <a:lnTo>
                    <a:pt x="464" y="903"/>
                  </a:lnTo>
                  <a:lnTo>
                    <a:pt x="443" y="898"/>
                  </a:lnTo>
                  <a:lnTo>
                    <a:pt x="451" y="899"/>
                  </a:lnTo>
                  <a:lnTo>
                    <a:pt x="408" y="883"/>
                  </a:lnTo>
                  <a:lnTo>
                    <a:pt x="408" y="881"/>
                  </a:lnTo>
                  <a:lnTo>
                    <a:pt x="414" y="882"/>
                  </a:lnTo>
                  <a:lnTo>
                    <a:pt x="419" y="877"/>
                  </a:lnTo>
                  <a:lnTo>
                    <a:pt x="441" y="855"/>
                  </a:lnTo>
                  <a:lnTo>
                    <a:pt x="434" y="848"/>
                  </a:lnTo>
                  <a:lnTo>
                    <a:pt x="424" y="854"/>
                  </a:lnTo>
                  <a:lnTo>
                    <a:pt x="404" y="857"/>
                  </a:lnTo>
                  <a:lnTo>
                    <a:pt x="395" y="864"/>
                  </a:lnTo>
                  <a:lnTo>
                    <a:pt x="391" y="862"/>
                  </a:lnTo>
                  <a:lnTo>
                    <a:pt x="378" y="845"/>
                  </a:lnTo>
                  <a:lnTo>
                    <a:pt x="360" y="822"/>
                  </a:lnTo>
                  <a:lnTo>
                    <a:pt x="348" y="808"/>
                  </a:lnTo>
                  <a:lnTo>
                    <a:pt x="331" y="796"/>
                  </a:lnTo>
                  <a:lnTo>
                    <a:pt x="331" y="796"/>
                  </a:lnTo>
                  <a:lnTo>
                    <a:pt x="240" y="738"/>
                  </a:lnTo>
                  <a:lnTo>
                    <a:pt x="208" y="721"/>
                  </a:lnTo>
                  <a:lnTo>
                    <a:pt x="172" y="701"/>
                  </a:lnTo>
                  <a:lnTo>
                    <a:pt x="99" y="664"/>
                  </a:lnTo>
                  <a:lnTo>
                    <a:pt x="80" y="656"/>
                  </a:lnTo>
                  <a:lnTo>
                    <a:pt x="0" y="619"/>
                  </a:lnTo>
                  <a:lnTo>
                    <a:pt x="22" y="605"/>
                  </a:lnTo>
                  <a:lnTo>
                    <a:pt x="65" y="591"/>
                  </a:lnTo>
                  <a:lnTo>
                    <a:pt x="98" y="550"/>
                  </a:lnTo>
                  <a:lnTo>
                    <a:pt x="102" y="484"/>
                  </a:lnTo>
                  <a:lnTo>
                    <a:pt x="40" y="353"/>
                  </a:lnTo>
                  <a:lnTo>
                    <a:pt x="33" y="225"/>
                  </a:lnTo>
                  <a:lnTo>
                    <a:pt x="80" y="197"/>
                  </a:lnTo>
                  <a:lnTo>
                    <a:pt x="89" y="155"/>
                  </a:lnTo>
                  <a:lnTo>
                    <a:pt x="166" y="84"/>
                  </a:lnTo>
                  <a:lnTo>
                    <a:pt x="168" y="57"/>
                  </a:lnTo>
                  <a:lnTo>
                    <a:pt x="198" y="19"/>
                  </a:lnTo>
                  <a:lnTo>
                    <a:pt x="221" y="0"/>
                  </a:lnTo>
                  <a:lnTo>
                    <a:pt x="240" y="12"/>
                  </a:lnTo>
                  <a:lnTo>
                    <a:pt x="210" y="80"/>
                  </a:lnTo>
                  <a:lnTo>
                    <a:pt x="213" y="112"/>
                  </a:lnTo>
                  <a:lnTo>
                    <a:pt x="278" y="133"/>
                  </a:lnTo>
                  <a:lnTo>
                    <a:pt x="313" y="153"/>
                  </a:lnTo>
                  <a:lnTo>
                    <a:pt x="343" y="140"/>
                  </a:lnTo>
                  <a:lnTo>
                    <a:pt x="382" y="66"/>
                  </a:lnTo>
                  <a:lnTo>
                    <a:pt x="429" y="13"/>
                  </a:lnTo>
                  <a:lnTo>
                    <a:pt x="448" y="15"/>
                  </a:lnTo>
                  <a:lnTo>
                    <a:pt x="469" y="33"/>
                  </a:lnTo>
                  <a:lnTo>
                    <a:pt x="475" y="55"/>
                  </a:lnTo>
                  <a:lnTo>
                    <a:pt x="475" y="132"/>
                  </a:lnTo>
                  <a:lnTo>
                    <a:pt x="480" y="140"/>
                  </a:lnTo>
                  <a:lnTo>
                    <a:pt x="501" y="144"/>
                  </a:lnTo>
                  <a:lnTo>
                    <a:pt x="527" y="125"/>
                  </a:lnTo>
                  <a:lnTo>
                    <a:pt x="547" y="98"/>
                  </a:lnTo>
                  <a:lnTo>
                    <a:pt x="570" y="83"/>
                  </a:lnTo>
                  <a:lnTo>
                    <a:pt x="631" y="82"/>
                  </a:lnTo>
                  <a:lnTo>
                    <a:pt x="646" y="94"/>
                  </a:lnTo>
                  <a:lnTo>
                    <a:pt x="653" y="121"/>
                  </a:lnTo>
                  <a:lnTo>
                    <a:pt x="653" y="143"/>
                  </a:lnTo>
                  <a:lnTo>
                    <a:pt x="653" y="168"/>
                  </a:lnTo>
                  <a:lnTo>
                    <a:pt x="643" y="272"/>
                  </a:lnTo>
                  <a:lnTo>
                    <a:pt x="658" y="305"/>
                  </a:lnTo>
                  <a:lnTo>
                    <a:pt x="665" y="312"/>
                  </a:lnTo>
                  <a:lnTo>
                    <a:pt x="700" y="343"/>
                  </a:lnTo>
                  <a:lnTo>
                    <a:pt x="797" y="382"/>
                  </a:lnTo>
                  <a:lnTo>
                    <a:pt x="897" y="391"/>
                  </a:lnTo>
                  <a:lnTo>
                    <a:pt x="938" y="412"/>
                  </a:lnTo>
                  <a:lnTo>
                    <a:pt x="935" y="414"/>
                  </a:lnTo>
                  <a:lnTo>
                    <a:pt x="929" y="425"/>
                  </a:lnTo>
                  <a:lnTo>
                    <a:pt x="916" y="440"/>
                  </a:lnTo>
                  <a:lnTo>
                    <a:pt x="913" y="447"/>
                  </a:lnTo>
                  <a:lnTo>
                    <a:pt x="912" y="464"/>
                  </a:lnTo>
                  <a:lnTo>
                    <a:pt x="904" y="468"/>
                  </a:lnTo>
                  <a:lnTo>
                    <a:pt x="894" y="481"/>
                  </a:lnTo>
                  <a:lnTo>
                    <a:pt x="881" y="487"/>
                  </a:lnTo>
                  <a:lnTo>
                    <a:pt x="878" y="491"/>
                  </a:lnTo>
                  <a:lnTo>
                    <a:pt x="879" y="495"/>
                  </a:lnTo>
                  <a:lnTo>
                    <a:pt x="873" y="503"/>
                  </a:lnTo>
                  <a:lnTo>
                    <a:pt x="873" y="513"/>
                  </a:lnTo>
                  <a:lnTo>
                    <a:pt x="868" y="522"/>
                  </a:lnTo>
                  <a:lnTo>
                    <a:pt x="872" y="532"/>
                  </a:lnTo>
                  <a:lnTo>
                    <a:pt x="871" y="535"/>
                  </a:lnTo>
                  <a:lnTo>
                    <a:pt x="868" y="538"/>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8" name="Freeform 81"/>
            <p:cNvSpPr>
              <a:spLocks/>
            </p:cNvSpPr>
            <p:nvPr/>
          </p:nvSpPr>
          <p:spPr bwMode="auto">
            <a:xfrm>
              <a:off x="4300538" y="5365750"/>
              <a:ext cx="1489075" cy="1482725"/>
            </a:xfrm>
            <a:custGeom>
              <a:avLst/>
              <a:gdLst/>
              <a:ahLst/>
              <a:cxnLst>
                <a:cxn ang="0">
                  <a:pos x="846" y="547"/>
                </a:cxn>
                <a:cxn ang="0">
                  <a:pos x="818" y="553"/>
                </a:cxn>
                <a:cxn ang="0">
                  <a:pos x="795" y="559"/>
                </a:cxn>
                <a:cxn ang="0">
                  <a:pos x="775" y="569"/>
                </a:cxn>
                <a:cxn ang="0">
                  <a:pos x="757" y="575"/>
                </a:cxn>
                <a:cxn ang="0">
                  <a:pos x="742" y="611"/>
                </a:cxn>
                <a:cxn ang="0">
                  <a:pos x="742" y="601"/>
                </a:cxn>
                <a:cxn ang="0">
                  <a:pos x="728" y="591"/>
                </a:cxn>
                <a:cxn ang="0">
                  <a:pos x="721" y="603"/>
                </a:cxn>
                <a:cxn ang="0">
                  <a:pos x="721" y="626"/>
                </a:cxn>
                <a:cxn ang="0">
                  <a:pos x="702" y="654"/>
                </a:cxn>
                <a:cxn ang="0">
                  <a:pos x="701" y="675"/>
                </a:cxn>
                <a:cxn ang="0">
                  <a:pos x="682" y="672"/>
                </a:cxn>
                <a:cxn ang="0">
                  <a:pos x="696" y="699"/>
                </a:cxn>
                <a:cxn ang="0">
                  <a:pos x="699" y="739"/>
                </a:cxn>
                <a:cxn ang="0">
                  <a:pos x="663" y="754"/>
                </a:cxn>
                <a:cxn ang="0">
                  <a:pos x="656" y="759"/>
                </a:cxn>
                <a:cxn ang="0">
                  <a:pos x="662" y="782"/>
                </a:cxn>
                <a:cxn ang="0">
                  <a:pos x="658" y="824"/>
                </a:cxn>
                <a:cxn ang="0">
                  <a:pos x="634" y="841"/>
                </a:cxn>
                <a:cxn ang="0">
                  <a:pos x="612" y="860"/>
                </a:cxn>
                <a:cxn ang="0">
                  <a:pos x="605" y="878"/>
                </a:cxn>
                <a:cxn ang="0">
                  <a:pos x="605" y="911"/>
                </a:cxn>
                <a:cxn ang="0">
                  <a:pos x="576" y="917"/>
                </a:cxn>
                <a:cxn ang="0">
                  <a:pos x="540" y="931"/>
                </a:cxn>
                <a:cxn ang="0">
                  <a:pos x="485" y="913"/>
                </a:cxn>
                <a:cxn ang="0">
                  <a:pos x="451" y="899"/>
                </a:cxn>
                <a:cxn ang="0">
                  <a:pos x="414" y="882"/>
                </a:cxn>
                <a:cxn ang="0">
                  <a:pos x="434" y="848"/>
                </a:cxn>
                <a:cxn ang="0">
                  <a:pos x="395" y="864"/>
                </a:cxn>
                <a:cxn ang="0">
                  <a:pos x="360" y="822"/>
                </a:cxn>
                <a:cxn ang="0">
                  <a:pos x="331" y="796"/>
                </a:cxn>
                <a:cxn ang="0">
                  <a:pos x="172" y="701"/>
                </a:cxn>
                <a:cxn ang="0">
                  <a:pos x="0" y="619"/>
                </a:cxn>
                <a:cxn ang="0">
                  <a:pos x="98" y="550"/>
                </a:cxn>
                <a:cxn ang="0">
                  <a:pos x="33" y="225"/>
                </a:cxn>
                <a:cxn ang="0">
                  <a:pos x="166" y="84"/>
                </a:cxn>
                <a:cxn ang="0">
                  <a:pos x="221" y="0"/>
                </a:cxn>
                <a:cxn ang="0">
                  <a:pos x="213" y="112"/>
                </a:cxn>
                <a:cxn ang="0">
                  <a:pos x="343" y="140"/>
                </a:cxn>
                <a:cxn ang="0">
                  <a:pos x="448" y="15"/>
                </a:cxn>
                <a:cxn ang="0">
                  <a:pos x="475" y="132"/>
                </a:cxn>
                <a:cxn ang="0">
                  <a:pos x="527" y="125"/>
                </a:cxn>
                <a:cxn ang="0">
                  <a:pos x="631" y="82"/>
                </a:cxn>
                <a:cxn ang="0">
                  <a:pos x="653" y="143"/>
                </a:cxn>
                <a:cxn ang="0">
                  <a:pos x="658" y="305"/>
                </a:cxn>
                <a:cxn ang="0">
                  <a:pos x="797" y="382"/>
                </a:cxn>
                <a:cxn ang="0">
                  <a:pos x="935" y="414"/>
                </a:cxn>
                <a:cxn ang="0">
                  <a:pos x="913" y="447"/>
                </a:cxn>
                <a:cxn ang="0">
                  <a:pos x="894" y="481"/>
                </a:cxn>
                <a:cxn ang="0">
                  <a:pos x="879" y="495"/>
                </a:cxn>
                <a:cxn ang="0">
                  <a:pos x="868" y="522"/>
                </a:cxn>
                <a:cxn ang="0">
                  <a:pos x="868" y="538"/>
                </a:cxn>
              </a:cxnLst>
              <a:rect l="0" t="0" r="r" b="b"/>
              <a:pathLst>
                <a:path w="938" h="934">
                  <a:moveTo>
                    <a:pt x="868" y="538"/>
                  </a:moveTo>
                  <a:lnTo>
                    <a:pt x="858" y="538"/>
                  </a:lnTo>
                  <a:lnTo>
                    <a:pt x="846" y="547"/>
                  </a:lnTo>
                  <a:lnTo>
                    <a:pt x="832" y="552"/>
                  </a:lnTo>
                  <a:lnTo>
                    <a:pt x="823" y="549"/>
                  </a:lnTo>
                  <a:lnTo>
                    <a:pt x="818" y="553"/>
                  </a:lnTo>
                  <a:lnTo>
                    <a:pt x="809" y="555"/>
                  </a:lnTo>
                  <a:lnTo>
                    <a:pt x="805" y="559"/>
                  </a:lnTo>
                  <a:lnTo>
                    <a:pt x="795" y="559"/>
                  </a:lnTo>
                  <a:lnTo>
                    <a:pt x="789" y="564"/>
                  </a:lnTo>
                  <a:lnTo>
                    <a:pt x="783" y="570"/>
                  </a:lnTo>
                  <a:lnTo>
                    <a:pt x="775" y="569"/>
                  </a:lnTo>
                  <a:lnTo>
                    <a:pt x="768" y="567"/>
                  </a:lnTo>
                  <a:lnTo>
                    <a:pt x="763" y="568"/>
                  </a:lnTo>
                  <a:lnTo>
                    <a:pt x="757" y="575"/>
                  </a:lnTo>
                  <a:lnTo>
                    <a:pt x="749" y="590"/>
                  </a:lnTo>
                  <a:lnTo>
                    <a:pt x="748" y="605"/>
                  </a:lnTo>
                  <a:lnTo>
                    <a:pt x="742" y="611"/>
                  </a:lnTo>
                  <a:lnTo>
                    <a:pt x="738" y="612"/>
                  </a:lnTo>
                  <a:lnTo>
                    <a:pt x="735" y="610"/>
                  </a:lnTo>
                  <a:lnTo>
                    <a:pt x="742" y="601"/>
                  </a:lnTo>
                  <a:lnTo>
                    <a:pt x="739" y="597"/>
                  </a:lnTo>
                  <a:lnTo>
                    <a:pt x="731" y="596"/>
                  </a:lnTo>
                  <a:lnTo>
                    <a:pt x="728" y="591"/>
                  </a:lnTo>
                  <a:lnTo>
                    <a:pt x="723" y="590"/>
                  </a:lnTo>
                  <a:lnTo>
                    <a:pt x="718" y="598"/>
                  </a:lnTo>
                  <a:lnTo>
                    <a:pt x="721" y="603"/>
                  </a:lnTo>
                  <a:lnTo>
                    <a:pt x="724" y="611"/>
                  </a:lnTo>
                  <a:lnTo>
                    <a:pt x="720" y="619"/>
                  </a:lnTo>
                  <a:lnTo>
                    <a:pt x="721" y="626"/>
                  </a:lnTo>
                  <a:lnTo>
                    <a:pt x="716" y="635"/>
                  </a:lnTo>
                  <a:lnTo>
                    <a:pt x="713" y="648"/>
                  </a:lnTo>
                  <a:lnTo>
                    <a:pt x="702" y="654"/>
                  </a:lnTo>
                  <a:lnTo>
                    <a:pt x="699" y="660"/>
                  </a:lnTo>
                  <a:lnTo>
                    <a:pt x="703" y="668"/>
                  </a:lnTo>
                  <a:lnTo>
                    <a:pt x="701" y="675"/>
                  </a:lnTo>
                  <a:lnTo>
                    <a:pt x="697" y="675"/>
                  </a:lnTo>
                  <a:lnTo>
                    <a:pt x="688" y="672"/>
                  </a:lnTo>
                  <a:lnTo>
                    <a:pt x="682" y="672"/>
                  </a:lnTo>
                  <a:lnTo>
                    <a:pt x="677" y="677"/>
                  </a:lnTo>
                  <a:lnTo>
                    <a:pt x="684" y="689"/>
                  </a:lnTo>
                  <a:lnTo>
                    <a:pt x="696" y="699"/>
                  </a:lnTo>
                  <a:lnTo>
                    <a:pt x="696" y="704"/>
                  </a:lnTo>
                  <a:lnTo>
                    <a:pt x="701" y="734"/>
                  </a:lnTo>
                  <a:lnTo>
                    <a:pt x="699" y="739"/>
                  </a:lnTo>
                  <a:lnTo>
                    <a:pt x="698" y="757"/>
                  </a:lnTo>
                  <a:lnTo>
                    <a:pt x="668" y="753"/>
                  </a:lnTo>
                  <a:lnTo>
                    <a:pt x="663" y="754"/>
                  </a:lnTo>
                  <a:lnTo>
                    <a:pt x="661" y="755"/>
                  </a:lnTo>
                  <a:lnTo>
                    <a:pt x="659" y="756"/>
                  </a:lnTo>
                  <a:lnTo>
                    <a:pt x="656" y="759"/>
                  </a:lnTo>
                  <a:lnTo>
                    <a:pt x="652" y="765"/>
                  </a:lnTo>
                  <a:lnTo>
                    <a:pt x="653" y="771"/>
                  </a:lnTo>
                  <a:lnTo>
                    <a:pt x="662" y="782"/>
                  </a:lnTo>
                  <a:lnTo>
                    <a:pt x="664" y="787"/>
                  </a:lnTo>
                  <a:lnTo>
                    <a:pt x="658" y="813"/>
                  </a:lnTo>
                  <a:lnTo>
                    <a:pt x="658" y="824"/>
                  </a:lnTo>
                  <a:lnTo>
                    <a:pt x="648" y="837"/>
                  </a:lnTo>
                  <a:lnTo>
                    <a:pt x="639" y="837"/>
                  </a:lnTo>
                  <a:lnTo>
                    <a:pt x="634" y="841"/>
                  </a:lnTo>
                  <a:lnTo>
                    <a:pt x="629" y="857"/>
                  </a:lnTo>
                  <a:lnTo>
                    <a:pt x="625" y="862"/>
                  </a:lnTo>
                  <a:lnTo>
                    <a:pt x="612" y="860"/>
                  </a:lnTo>
                  <a:lnTo>
                    <a:pt x="611" y="860"/>
                  </a:lnTo>
                  <a:lnTo>
                    <a:pt x="609" y="871"/>
                  </a:lnTo>
                  <a:lnTo>
                    <a:pt x="605" y="878"/>
                  </a:lnTo>
                  <a:lnTo>
                    <a:pt x="595" y="886"/>
                  </a:lnTo>
                  <a:lnTo>
                    <a:pt x="597" y="896"/>
                  </a:lnTo>
                  <a:lnTo>
                    <a:pt x="605" y="911"/>
                  </a:lnTo>
                  <a:lnTo>
                    <a:pt x="599" y="916"/>
                  </a:lnTo>
                  <a:lnTo>
                    <a:pt x="590" y="914"/>
                  </a:lnTo>
                  <a:lnTo>
                    <a:pt x="576" y="917"/>
                  </a:lnTo>
                  <a:lnTo>
                    <a:pt x="562" y="931"/>
                  </a:lnTo>
                  <a:lnTo>
                    <a:pt x="552" y="934"/>
                  </a:lnTo>
                  <a:lnTo>
                    <a:pt x="540" y="931"/>
                  </a:lnTo>
                  <a:lnTo>
                    <a:pt x="526" y="931"/>
                  </a:lnTo>
                  <a:lnTo>
                    <a:pt x="505" y="923"/>
                  </a:lnTo>
                  <a:lnTo>
                    <a:pt x="485" y="913"/>
                  </a:lnTo>
                  <a:lnTo>
                    <a:pt x="464" y="903"/>
                  </a:lnTo>
                  <a:lnTo>
                    <a:pt x="443" y="898"/>
                  </a:lnTo>
                  <a:lnTo>
                    <a:pt x="451" y="899"/>
                  </a:lnTo>
                  <a:lnTo>
                    <a:pt x="408" y="883"/>
                  </a:lnTo>
                  <a:lnTo>
                    <a:pt x="408" y="881"/>
                  </a:lnTo>
                  <a:lnTo>
                    <a:pt x="414" y="882"/>
                  </a:lnTo>
                  <a:lnTo>
                    <a:pt x="419" y="877"/>
                  </a:lnTo>
                  <a:lnTo>
                    <a:pt x="441" y="855"/>
                  </a:lnTo>
                  <a:lnTo>
                    <a:pt x="434" y="848"/>
                  </a:lnTo>
                  <a:lnTo>
                    <a:pt x="424" y="854"/>
                  </a:lnTo>
                  <a:lnTo>
                    <a:pt x="404" y="857"/>
                  </a:lnTo>
                  <a:lnTo>
                    <a:pt x="395" y="864"/>
                  </a:lnTo>
                  <a:lnTo>
                    <a:pt x="391" y="862"/>
                  </a:lnTo>
                  <a:lnTo>
                    <a:pt x="378" y="845"/>
                  </a:lnTo>
                  <a:lnTo>
                    <a:pt x="360" y="822"/>
                  </a:lnTo>
                  <a:lnTo>
                    <a:pt x="348" y="808"/>
                  </a:lnTo>
                  <a:lnTo>
                    <a:pt x="331" y="796"/>
                  </a:lnTo>
                  <a:lnTo>
                    <a:pt x="331" y="796"/>
                  </a:lnTo>
                  <a:lnTo>
                    <a:pt x="240" y="738"/>
                  </a:lnTo>
                  <a:lnTo>
                    <a:pt x="208" y="721"/>
                  </a:lnTo>
                  <a:lnTo>
                    <a:pt x="172" y="701"/>
                  </a:lnTo>
                  <a:lnTo>
                    <a:pt x="99" y="664"/>
                  </a:lnTo>
                  <a:lnTo>
                    <a:pt x="80" y="656"/>
                  </a:lnTo>
                  <a:lnTo>
                    <a:pt x="0" y="619"/>
                  </a:lnTo>
                  <a:lnTo>
                    <a:pt x="22" y="605"/>
                  </a:lnTo>
                  <a:lnTo>
                    <a:pt x="65" y="591"/>
                  </a:lnTo>
                  <a:lnTo>
                    <a:pt x="98" y="550"/>
                  </a:lnTo>
                  <a:lnTo>
                    <a:pt x="102" y="484"/>
                  </a:lnTo>
                  <a:lnTo>
                    <a:pt x="40" y="353"/>
                  </a:lnTo>
                  <a:lnTo>
                    <a:pt x="33" y="225"/>
                  </a:lnTo>
                  <a:lnTo>
                    <a:pt x="80" y="197"/>
                  </a:lnTo>
                  <a:lnTo>
                    <a:pt x="89" y="155"/>
                  </a:lnTo>
                  <a:lnTo>
                    <a:pt x="166" y="84"/>
                  </a:lnTo>
                  <a:lnTo>
                    <a:pt x="168" y="57"/>
                  </a:lnTo>
                  <a:lnTo>
                    <a:pt x="198" y="19"/>
                  </a:lnTo>
                  <a:lnTo>
                    <a:pt x="221" y="0"/>
                  </a:lnTo>
                  <a:lnTo>
                    <a:pt x="240" y="12"/>
                  </a:lnTo>
                  <a:lnTo>
                    <a:pt x="210" y="80"/>
                  </a:lnTo>
                  <a:lnTo>
                    <a:pt x="213" y="112"/>
                  </a:lnTo>
                  <a:lnTo>
                    <a:pt x="278" y="133"/>
                  </a:lnTo>
                  <a:lnTo>
                    <a:pt x="313" y="153"/>
                  </a:lnTo>
                  <a:lnTo>
                    <a:pt x="343" y="140"/>
                  </a:lnTo>
                  <a:lnTo>
                    <a:pt x="382" y="66"/>
                  </a:lnTo>
                  <a:lnTo>
                    <a:pt x="429" y="13"/>
                  </a:lnTo>
                  <a:lnTo>
                    <a:pt x="448" y="15"/>
                  </a:lnTo>
                  <a:lnTo>
                    <a:pt x="469" y="33"/>
                  </a:lnTo>
                  <a:lnTo>
                    <a:pt x="475" y="55"/>
                  </a:lnTo>
                  <a:lnTo>
                    <a:pt x="475" y="132"/>
                  </a:lnTo>
                  <a:lnTo>
                    <a:pt x="480" y="140"/>
                  </a:lnTo>
                  <a:lnTo>
                    <a:pt x="501" y="144"/>
                  </a:lnTo>
                  <a:lnTo>
                    <a:pt x="527" y="125"/>
                  </a:lnTo>
                  <a:lnTo>
                    <a:pt x="547" y="98"/>
                  </a:lnTo>
                  <a:lnTo>
                    <a:pt x="570" y="83"/>
                  </a:lnTo>
                  <a:lnTo>
                    <a:pt x="631" y="82"/>
                  </a:lnTo>
                  <a:lnTo>
                    <a:pt x="646" y="94"/>
                  </a:lnTo>
                  <a:lnTo>
                    <a:pt x="653" y="121"/>
                  </a:lnTo>
                  <a:lnTo>
                    <a:pt x="653" y="143"/>
                  </a:lnTo>
                  <a:lnTo>
                    <a:pt x="653" y="168"/>
                  </a:lnTo>
                  <a:lnTo>
                    <a:pt x="643" y="272"/>
                  </a:lnTo>
                  <a:lnTo>
                    <a:pt x="658" y="305"/>
                  </a:lnTo>
                  <a:lnTo>
                    <a:pt x="665" y="312"/>
                  </a:lnTo>
                  <a:lnTo>
                    <a:pt x="700" y="343"/>
                  </a:lnTo>
                  <a:lnTo>
                    <a:pt x="797" y="382"/>
                  </a:lnTo>
                  <a:lnTo>
                    <a:pt x="897" y="391"/>
                  </a:lnTo>
                  <a:lnTo>
                    <a:pt x="938" y="412"/>
                  </a:lnTo>
                  <a:lnTo>
                    <a:pt x="935" y="414"/>
                  </a:lnTo>
                  <a:lnTo>
                    <a:pt x="929" y="425"/>
                  </a:lnTo>
                  <a:lnTo>
                    <a:pt x="916" y="440"/>
                  </a:lnTo>
                  <a:lnTo>
                    <a:pt x="913" y="447"/>
                  </a:lnTo>
                  <a:lnTo>
                    <a:pt x="912" y="464"/>
                  </a:lnTo>
                  <a:lnTo>
                    <a:pt x="904" y="468"/>
                  </a:lnTo>
                  <a:lnTo>
                    <a:pt x="894" y="481"/>
                  </a:lnTo>
                  <a:lnTo>
                    <a:pt x="881" y="487"/>
                  </a:lnTo>
                  <a:lnTo>
                    <a:pt x="878" y="491"/>
                  </a:lnTo>
                  <a:lnTo>
                    <a:pt x="879" y="495"/>
                  </a:lnTo>
                  <a:lnTo>
                    <a:pt x="873" y="503"/>
                  </a:lnTo>
                  <a:lnTo>
                    <a:pt x="873" y="513"/>
                  </a:lnTo>
                  <a:lnTo>
                    <a:pt x="868" y="522"/>
                  </a:lnTo>
                  <a:lnTo>
                    <a:pt x="872" y="532"/>
                  </a:lnTo>
                  <a:lnTo>
                    <a:pt x="871" y="535"/>
                  </a:lnTo>
                  <a:lnTo>
                    <a:pt x="868" y="538"/>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29" name="Freeform 82"/>
            <p:cNvSpPr>
              <a:spLocks/>
            </p:cNvSpPr>
            <p:nvPr/>
          </p:nvSpPr>
          <p:spPr bwMode="auto">
            <a:xfrm>
              <a:off x="3856038" y="3808413"/>
              <a:ext cx="1490663" cy="1914525"/>
            </a:xfrm>
            <a:custGeom>
              <a:avLst/>
              <a:gdLst/>
              <a:ahLst/>
              <a:cxnLst>
                <a:cxn ang="0">
                  <a:pos x="296" y="1149"/>
                </a:cxn>
                <a:cxn ang="0">
                  <a:pos x="194" y="1118"/>
                </a:cxn>
                <a:cxn ang="0">
                  <a:pos x="133" y="976"/>
                </a:cxn>
                <a:cxn ang="0">
                  <a:pos x="63" y="926"/>
                </a:cxn>
                <a:cxn ang="0">
                  <a:pos x="22" y="869"/>
                </a:cxn>
                <a:cxn ang="0">
                  <a:pos x="4" y="790"/>
                </a:cxn>
                <a:cxn ang="0">
                  <a:pos x="3" y="719"/>
                </a:cxn>
                <a:cxn ang="0">
                  <a:pos x="65" y="634"/>
                </a:cxn>
                <a:cxn ang="0">
                  <a:pos x="255" y="593"/>
                </a:cxn>
                <a:cxn ang="0">
                  <a:pos x="368" y="622"/>
                </a:cxn>
                <a:cxn ang="0">
                  <a:pos x="346" y="552"/>
                </a:cxn>
                <a:cxn ang="0">
                  <a:pos x="271" y="486"/>
                </a:cxn>
                <a:cxn ang="0">
                  <a:pos x="308" y="425"/>
                </a:cxn>
                <a:cxn ang="0">
                  <a:pos x="379" y="371"/>
                </a:cxn>
                <a:cxn ang="0">
                  <a:pos x="375" y="283"/>
                </a:cxn>
                <a:cxn ang="0">
                  <a:pos x="370" y="178"/>
                </a:cxn>
                <a:cxn ang="0">
                  <a:pos x="437" y="113"/>
                </a:cxn>
                <a:cxn ang="0">
                  <a:pos x="495" y="24"/>
                </a:cxn>
                <a:cxn ang="0">
                  <a:pos x="552" y="0"/>
                </a:cxn>
                <a:cxn ang="0">
                  <a:pos x="655" y="14"/>
                </a:cxn>
                <a:cxn ang="0">
                  <a:pos x="711" y="180"/>
                </a:cxn>
                <a:cxn ang="0">
                  <a:pos x="826" y="278"/>
                </a:cxn>
                <a:cxn ang="0">
                  <a:pos x="925" y="426"/>
                </a:cxn>
                <a:cxn ang="0">
                  <a:pos x="919" y="668"/>
                </a:cxn>
                <a:cxn ang="0">
                  <a:pos x="798" y="716"/>
                </a:cxn>
                <a:cxn ang="0">
                  <a:pos x="762" y="772"/>
                </a:cxn>
                <a:cxn ang="0">
                  <a:pos x="832" y="832"/>
                </a:cxn>
                <a:cxn ang="0">
                  <a:pos x="865" y="951"/>
                </a:cxn>
                <a:cxn ang="0">
                  <a:pos x="791" y="943"/>
                </a:cxn>
                <a:cxn ang="0">
                  <a:pos x="730" y="977"/>
                </a:cxn>
                <a:cxn ang="0">
                  <a:pos x="709" y="994"/>
                </a:cxn>
                <a:cxn ang="0">
                  <a:pos x="623" y="1121"/>
                </a:cxn>
                <a:cxn ang="0">
                  <a:pos x="558" y="1114"/>
                </a:cxn>
                <a:cxn ang="0">
                  <a:pos x="490" y="1061"/>
                </a:cxn>
                <a:cxn ang="0">
                  <a:pos x="501" y="981"/>
                </a:cxn>
                <a:cxn ang="0">
                  <a:pos x="448" y="1038"/>
                </a:cxn>
                <a:cxn ang="0">
                  <a:pos x="369" y="1136"/>
                </a:cxn>
                <a:cxn ang="0">
                  <a:pos x="313" y="1206"/>
                </a:cxn>
              </a:cxnLst>
              <a:rect l="0" t="0" r="r" b="b"/>
              <a:pathLst>
                <a:path w="939" h="1206">
                  <a:moveTo>
                    <a:pt x="313" y="1206"/>
                  </a:moveTo>
                  <a:lnTo>
                    <a:pt x="296" y="1149"/>
                  </a:lnTo>
                  <a:lnTo>
                    <a:pt x="259" y="1132"/>
                  </a:lnTo>
                  <a:lnTo>
                    <a:pt x="194" y="1118"/>
                  </a:lnTo>
                  <a:lnTo>
                    <a:pt x="162" y="1065"/>
                  </a:lnTo>
                  <a:lnTo>
                    <a:pt x="133" y="976"/>
                  </a:lnTo>
                  <a:lnTo>
                    <a:pt x="104" y="934"/>
                  </a:lnTo>
                  <a:lnTo>
                    <a:pt x="63" y="926"/>
                  </a:lnTo>
                  <a:lnTo>
                    <a:pt x="36" y="900"/>
                  </a:lnTo>
                  <a:lnTo>
                    <a:pt x="22" y="869"/>
                  </a:lnTo>
                  <a:lnTo>
                    <a:pt x="16" y="816"/>
                  </a:lnTo>
                  <a:lnTo>
                    <a:pt x="4" y="790"/>
                  </a:lnTo>
                  <a:lnTo>
                    <a:pt x="0" y="766"/>
                  </a:lnTo>
                  <a:lnTo>
                    <a:pt x="3" y="719"/>
                  </a:lnTo>
                  <a:lnTo>
                    <a:pt x="29" y="659"/>
                  </a:lnTo>
                  <a:lnTo>
                    <a:pt x="65" y="634"/>
                  </a:lnTo>
                  <a:lnTo>
                    <a:pt x="189" y="599"/>
                  </a:lnTo>
                  <a:lnTo>
                    <a:pt x="255" y="593"/>
                  </a:lnTo>
                  <a:lnTo>
                    <a:pt x="327" y="625"/>
                  </a:lnTo>
                  <a:lnTo>
                    <a:pt x="368" y="622"/>
                  </a:lnTo>
                  <a:lnTo>
                    <a:pt x="369" y="592"/>
                  </a:lnTo>
                  <a:lnTo>
                    <a:pt x="346" y="552"/>
                  </a:lnTo>
                  <a:lnTo>
                    <a:pt x="283" y="509"/>
                  </a:lnTo>
                  <a:lnTo>
                    <a:pt x="271" y="486"/>
                  </a:lnTo>
                  <a:lnTo>
                    <a:pt x="272" y="459"/>
                  </a:lnTo>
                  <a:lnTo>
                    <a:pt x="308" y="425"/>
                  </a:lnTo>
                  <a:lnTo>
                    <a:pt x="402" y="407"/>
                  </a:lnTo>
                  <a:lnTo>
                    <a:pt x="379" y="371"/>
                  </a:lnTo>
                  <a:lnTo>
                    <a:pt x="365" y="328"/>
                  </a:lnTo>
                  <a:lnTo>
                    <a:pt x="375" y="283"/>
                  </a:lnTo>
                  <a:lnTo>
                    <a:pt x="355" y="262"/>
                  </a:lnTo>
                  <a:lnTo>
                    <a:pt x="370" y="178"/>
                  </a:lnTo>
                  <a:lnTo>
                    <a:pt x="412" y="119"/>
                  </a:lnTo>
                  <a:lnTo>
                    <a:pt x="437" y="113"/>
                  </a:lnTo>
                  <a:lnTo>
                    <a:pt x="476" y="74"/>
                  </a:lnTo>
                  <a:lnTo>
                    <a:pt x="495" y="24"/>
                  </a:lnTo>
                  <a:lnTo>
                    <a:pt x="515" y="2"/>
                  </a:lnTo>
                  <a:lnTo>
                    <a:pt x="552" y="0"/>
                  </a:lnTo>
                  <a:lnTo>
                    <a:pt x="632" y="24"/>
                  </a:lnTo>
                  <a:lnTo>
                    <a:pt x="655" y="14"/>
                  </a:lnTo>
                  <a:lnTo>
                    <a:pt x="684" y="64"/>
                  </a:lnTo>
                  <a:lnTo>
                    <a:pt x="711" y="180"/>
                  </a:lnTo>
                  <a:lnTo>
                    <a:pt x="751" y="229"/>
                  </a:lnTo>
                  <a:lnTo>
                    <a:pt x="826" y="278"/>
                  </a:lnTo>
                  <a:lnTo>
                    <a:pt x="866" y="352"/>
                  </a:lnTo>
                  <a:lnTo>
                    <a:pt x="925" y="426"/>
                  </a:lnTo>
                  <a:lnTo>
                    <a:pt x="939" y="605"/>
                  </a:lnTo>
                  <a:lnTo>
                    <a:pt x="919" y="668"/>
                  </a:lnTo>
                  <a:lnTo>
                    <a:pt x="852" y="690"/>
                  </a:lnTo>
                  <a:lnTo>
                    <a:pt x="798" y="716"/>
                  </a:lnTo>
                  <a:lnTo>
                    <a:pt x="772" y="745"/>
                  </a:lnTo>
                  <a:lnTo>
                    <a:pt x="762" y="772"/>
                  </a:lnTo>
                  <a:lnTo>
                    <a:pt x="790" y="812"/>
                  </a:lnTo>
                  <a:lnTo>
                    <a:pt x="832" y="832"/>
                  </a:lnTo>
                  <a:lnTo>
                    <a:pt x="873" y="889"/>
                  </a:lnTo>
                  <a:lnTo>
                    <a:pt x="865" y="951"/>
                  </a:lnTo>
                  <a:lnTo>
                    <a:pt x="835" y="958"/>
                  </a:lnTo>
                  <a:lnTo>
                    <a:pt x="791" y="943"/>
                  </a:lnTo>
                  <a:lnTo>
                    <a:pt x="752" y="950"/>
                  </a:lnTo>
                  <a:lnTo>
                    <a:pt x="730" y="977"/>
                  </a:lnTo>
                  <a:lnTo>
                    <a:pt x="728" y="996"/>
                  </a:lnTo>
                  <a:lnTo>
                    <a:pt x="709" y="994"/>
                  </a:lnTo>
                  <a:lnTo>
                    <a:pt x="662" y="1047"/>
                  </a:lnTo>
                  <a:lnTo>
                    <a:pt x="623" y="1121"/>
                  </a:lnTo>
                  <a:lnTo>
                    <a:pt x="593" y="1134"/>
                  </a:lnTo>
                  <a:lnTo>
                    <a:pt x="558" y="1114"/>
                  </a:lnTo>
                  <a:lnTo>
                    <a:pt x="493" y="1093"/>
                  </a:lnTo>
                  <a:lnTo>
                    <a:pt x="490" y="1061"/>
                  </a:lnTo>
                  <a:lnTo>
                    <a:pt x="520" y="993"/>
                  </a:lnTo>
                  <a:lnTo>
                    <a:pt x="501" y="981"/>
                  </a:lnTo>
                  <a:lnTo>
                    <a:pt x="478" y="1000"/>
                  </a:lnTo>
                  <a:lnTo>
                    <a:pt x="448" y="1038"/>
                  </a:lnTo>
                  <a:lnTo>
                    <a:pt x="446" y="1065"/>
                  </a:lnTo>
                  <a:lnTo>
                    <a:pt x="369" y="1136"/>
                  </a:lnTo>
                  <a:lnTo>
                    <a:pt x="360" y="1178"/>
                  </a:lnTo>
                  <a:lnTo>
                    <a:pt x="313" y="1206"/>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0" name="Freeform 83"/>
            <p:cNvSpPr>
              <a:spLocks/>
            </p:cNvSpPr>
            <p:nvPr/>
          </p:nvSpPr>
          <p:spPr bwMode="auto">
            <a:xfrm>
              <a:off x="3856038" y="3808413"/>
              <a:ext cx="1490663" cy="1914525"/>
            </a:xfrm>
            <a:custGeom>
              <a:avLst/>
              <a:gdLst/>
              <a:ahLst/>
              <a:cxnLst>
                <a:cxn ang="0">
                  <a:pos x="296" y="1149"/>
                </a:cxn>
                <a:cxn ang="0">
                  <a:pos x="194" y="1118"/>
                </a:cxn>
                <a:cxn ang="0">
                  <a:pos x="133" y="976"/>
                </a:cxn>
                <a:cxn ang="0">
                  <a:pos x="63" y="926"/>
                </a:cxn>
                <a:cxn ang="0">
                  <a:pos x="22" y="869"/>
                </a:cxn>
                <a:cxn ang="0">
                  <a:pos x="4" y="790"/>
                </a:cxn>
                <a:cxn ang="0">
                  <a:pos x="3" y="719"/>
                </a:cxn>
                <a:cxn ang="0">
                  <a:pos x="65" y="634"/>
                </a:cxn>
                <a:cxn ang="0">
                  <a:pos x="255" y="593"/>
                </a:cxn>
                <a:cxn ang="0">
                  <a:pos x="368" y="622"/>
                </a:cxn>
                <a:cxn ang="0">
                  <a:pos x="346" y="552"/>
                </a:cxn>
                <a:cxn ang="0">
                  <a:pos x="271" y="486"/>
                </a:cxn>
                <a:cxn ang="0">
                  <a:pos x="308" y="425"/>
                </a:cxn>
                <a:cxn ang="0">
                  <a:pos x="379" y="371"/>
                </a:cxn>
                <a:cxn ang="0">
                  <a:pos x="375" y="283"/>
                </a:cxn>
                <a:cxn ang="0">
                  <a:pos x="370" y="178"/>
                </a:cxn>
                <a:cxn ang="0">
                  <a:pos x="437" y="113"/>
                </a:cxn>
                <a:cxn ang="0">
                  <a:pos x="495" y="24"/>
                </a:cxn>
                <a:cxn ang="0">
                  <a:pos x="552" y="0"/>
                </a:cxn>
                <a:cxn ang="0">
                  <a:pos x="655" y="14"/>
                </a:cxn>
                <a:cxn ang="0">
                  <a:pos x="711" y="180"/>
                </a:cxn>
                <a:cxn ang="0">
                  <a:pos x="826" y="278"/>
                </a:cxn>
                <a:cxn ang="0">
                  <a:pos x="925" y="426"/>
                </a:cxn>
                <a:cxn ang="0">
                  <a:pos x="919" y="668"/>
                </a:cxn>
                <a:cxn ang="0">
                  <a:pos x="798" y="716"/>
                </a:cxn>
                <a:cxn ang="0">
                  <a:pos x="762" y="772"/>
                </a:cxn>
                <a:cxn ang="0">
                  <a:pos x="832" y="832"/>
                </a:cxn>
                <a:cxn ang="0">
                  <a:pos x="865" y="951"/>
                </a:cxn>
                <a:cxn ang="0">
                  <a:pos x="791" y="943"/>
                </a:cxn>
                <a:cxn ang="0">
                  <a:pos x="730" y="977"/>
                </a:cxn>
                <a:cxn ang="0">
                  <a:pos x="709" y="994"/>
                </a:cxn>
                <a:cxn ang="0">
                  <a:pos x="623" y="1121"/>
                </a:cxn>
                <a:cxn ang="0">
                  <a:pos x="558" y="1114"/>
                </a:cxn>
                <a:cxn ang="0">
                  <a:pos x="490" y="1061"/>
                </a:cxn>
                <a:cxn ang="0">
                  <a:pos x="501" y="981"/>
                </a:cxn>
                <a:cxn ang="0">
                  <a:pos x="448" y="1038"/>
                </a:cxn>
                <a:cxn ang="0">
                  <a:pos x="369" y="1136"/>
                </a:cxn>
                <a:cxn ang="0">
                  <a:pos x="313" y="1206"/>
                </a:cxn>
              </a:cxnLst>
              <a:rect l="0" t="0" r="r" b="b"/>
              <a:pathLst>
                <a:path w="939" h="1206">
                  <a:moveTo>
                    <a:pt x="313" y="1206"/>
                  </a:moveTo>
                  <a:lnTo>
                    <a:pt x="296" y="1149"/>
                  </a:lnTo>
                  <a:lnTo>
                    <a:pt x="259" y="1132"/>
                  </a:lnTo>
                  <a:lnTo>
                    <a:pt x="194" y="1118"/>
                  </a:lnTo>
                  <a:lnTo>
                    <a:pt x="162" y="1065"/>
                  </a:lnTo>
                  <a:lnTo>
                    <a:pt x="133" y="976"/>
                  </a:lnTo>
                  <a:lnTo>
                    <a:pt x="104" y="934"/>
                  </a:lnTo>
                  <a:lnTo>
                    <a:pt x="63" y="926"/>
                  </a:lnTo>
                  <a:lnTo>
                    <a:pt x="36" y="900"/>
                  </a:lnTo>
                  <a:lnTo>
                    <a:pt x="22" y="869"/>
                  </a:lnTo>
                  <a:lnTo>
                    <a:pt x="16" y="816"/>
                  </a:lnTo>
                  <a:lnTo>
                    <a:pt x="4" y="790"/>
                  </a:lnTo>
                  <a:lnTo>
                    <a:pt x="0" y="766"/>
                  </a:lnTo>
                  <a:lnTo>
                    <a:pt x="3" y="719"/>
                  </a:lnTo>
                  <a:lnTo>
                    <a:pt x="29" y="659"/>
                  </a:lnTo>
                  <a:lnTo>
                    <a:pt x="65" y="634"/>
                  </a:lnTo>
                  <a:lnTo>
                    <a:pt x="189" y="599"/>
                  </a:lnTo>
                  <a:lnTo>
                    <a:pt x="255" y="593"/>
                  </a:lnTo>
                  <a:lnTo>
                    <a:pt x="327" y="625"/>
                  </a:lnTo>
                  <a:lnTo>
                    <a:pt x="368" y="622"/>
                  </a:lnTo>
                  <a:lnTo>
                    <a:pt x="369" y="592"/>
                  </a:lnTo>
                  <a:lnTo>
                    <a:pt x="346" y="552"/>
                  </a:lnTo>
                  <a:lnTo>
                    <a:pt x="283" y="509"/>
                  </a:lnTo>
                  <a:lnTo>
                    <a:pt x="271" y="486"/>
                  </a:lnTo>
                  <a:lnTo>
                    <a:pt x="272" y="459"/>
                  </a:lnTo>
                  <a:lnTo>
                    <a:pt x="308" y="425"/>
                  </a:lnTo>
                  <a:lnTo>
                    <a:pt x="402" y="407"/>
                  </a:lnTo>
                  <a:lnTo>
                    <a:pt x="379" y="371"/>
                  </a:lnTo>
                  <a:lnTo>
                    <a:pt x="365" y="328"/>
                  </a:lnTo>
                  <a:lnTo>
                    <a:pt x="375" y="283"/>
                  </a:lnTo>
                  <a:lnTo>
                    <a:pt x="355" y="262"/>
                  </a:lnTo>
                  <a:lnTo>
                    <a:pt x="370" y="178"/>
                  </a:lnTo>
                  <a:lnTo>
                    <a:pt x="412" y="119"/>
                  </a:lnTo>
                  <a:lnTo>
                    <a:pt x="437" y="113"/>
                  </a:lnTo>
                  <a:lnTo>
                    <a:pt x="476" y="74"/>
                  </a:lnTo>
                  <a:lnTo>
                    <a:pt x="495" y="24"/>
                  </a:lnTo>
                  <a:lnTo>
                    <a:pt x="515" y="2"/>
                  </a:lnTo>
                  <a:lnTo>
                    <a:pt x="552" y="0"/>
                  </a:lnTo>
                  <a:lnTo>
                    <a:pt x="632" y="24"/>
                  </a:lnTo>
                  <a:lnTo>
                    <a:pt x="655" y="14"/>
                  </a:lnTo>
                  <a:lnTo>
                    <a:pt x="684" y="64"/>
                  </a:lnTo>
                  <a:lnTo>
                    <a:pt x="711" y="180"/>
                  </a:lnTo>
                  <a:lnTo>
                    <a:pt x="751" y="229"/>
                  </a:lnTo>
                  <a:lnTo>
                    <a:pt x="826" y="278"/>
                  </a:lnTo>
                  <a:lnTo>
                    <a:pt x="866" y="352"/>
                  </a:lnTo>
                  <a:lnTo>
                    <a:pt x="925" y="426"/>
                  </a:lnTo>
                  <a:lnTo>
                    <a:pt x="939" y="605"/>
                  </a:lnTo>
                  <a:lnTo>
                    <a:pt x="919" y="668"/>
                  </a:lnTo>
                  <a:lnTo>
                    <a:pt x="852" y="690"/>
                  </a:lnTo>
                  <a:lnTo>
                    <a:pt x="798" y="716"/>
                  </a:lnTo>
                  <a:lnTo>
                    <a:pt x="772" y="745"/>
                  </a:lnTo>
                  <a:lnTo>
                    <a:pt x="762" y="772"/>
                  </a:lnTo>
                  <a:lnTo>
                    <a:pt x="790" y="812"/>
                  </a:lnTo>
                  <a:lnTo>
                    <a:pt x="832" y="832"/>
                  </a:lnTo>
                  <a:lnTo>
                    <a:pt x="873" y="889"/>
                  </a:lnTo>
                  <a:lnTo>
                    <a:pt x="865" y="951"/>
                  </a:lnTo>
                  <a:lnTo>
                    <a:pt x="835" y="958"/>
                  </a:lnTo>
                  <a:lnTo>
                    <a:pt x="791" y="943"/>
                  </a:lnTo>
                  <a:lnTo>
                    <a:pt x="752" y="950"/>
                  </a:lnTo>
                  <a:lnTo>
                    <a:pt x="730" y="977"/>
                  </a:lnTo>
                  <a:lnTo>
                    <a:pt x="728" y="996"/>
                  </a:lnTo>
                  <a:lnTo>
                    <a:pt x="709" y="994"/>
                  </a:lnTo>
                  <a:lnTo>
                    <a:pt x="662" y="1047"/>
                  </a:lnTo>
                  <a:lnTo>
                    <a:pt x="623" y="1121"/>
                  </a:lnTo>
                  <a:lnTo>
                    <a:pt x="593" y="1134"/>
                  </a:lnTo>
                  <a:lnTo>
                    <a:pt x="558" y="1114"/>
                  </a:lnTo>
                  <a:lnTo>
                    <a:pt x="493" y="1093"/>
                  </a:lnTo>
                  <a:lnTo>
                    <a:pt x="490" y="1061"/>
                  </a:lnTo>
                  <a:lnTo>
                    <a:pt x="520" y="993"/>
                  </a:lnTo>
                  <a:lnTo>
                    <a:pt x="501" y="981"/>
                  </a:lnTo>
                  <a:lnTo>
                    <a:pt x="478" y="1000"/>
                  </a:lnTo>
                  <a:lnTo>
                    <a:pt x="448" y="1038"/>
                  </a:lnTo>
                  <a:lnTo>
                    <a:pt x="446" y="1065"/>
                  </a:lnTo>
                  <a:lnTo>
                    <a:pt x="369" y="1136"/>
                  </a:lnTo>
                  <a:lnTo>
                    <a:pt x="360" y="1178"/>
                  </a:lnTo>
                  <a:lnTo>
                    <a:pt x="313" y="1206"/>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1" name="Freeform 84"/>
            <p:cNvSpPr>
              <a:spLocks/>
            </p:cNvSpPr>
            <p:nvPr/>
          </p:nvSpPr>
          <p:spPr bwMode="auto">
            <a:xfrm>
              <a:off x="1881188" y="1751013"/>
              <a:ext cx="1627188" cy="1455738"/>
            </a:xfrm>
            <a:custGeom>
              <a:avLst/>
              <a:gdLst/>
              <a:ahLst/>
              <a:cxnLst>
                <a:cxn ang="0">
                  <a:pos x="167" y="870"/>
                </a:cxn>
                <a:cxn ang="0">
                  <a:pos x="155" y="843"/>
                </a:cxn>
                <a:cxn ang="0">
                  <a:pos x="120" y="830"/>
                </a:cxn>
                <a:cxn ang="0">
                  <a:pos x="87" y="799"/>
                </a:cxn>
                <a:cxn ang="0">
                  <a:pos x="70" y="797"/>
                </a:cxn>
                <a:cxn ang="0">
                  <a:pos x="44" y="789"/>
                </a:cxn>
                <a:cxn ang="0">
                  <a:pos x="11" y="781"/>
                </a:cxn>
                <a:cxn ang="0">
                  <a:pos x="16" y="717"/>
                </a:cxn>
                <a:cxn ang="0">
                  <a:pos x="29" y="659"/>
                </a:cxn>
                <a:cxn ang="0">
                  <a:pos x="80" y="637"/>
                </a:cxn>
                <a:cxn ang="0">
                  <a:pos x="144" y="619"/>
                </a:cxn>
                <a:cxn ang="0">
                  <a:pos x="207" y="658"/>
                </a:cxn>
                <a:cxn ang="0">
                  <a:pos x="267" y="665"/>
                </a:cxn>
                <a:cxn ang="0">
                  <a:pos x="305" y="622"/>
                </a:cxn>
                <a:cxn ang="0">
                  <a:pos x="355" y="592"/>
                </a:cxn>
                <a:cxn ang="0">
                  <a:pos x="376" y="529"/>
                </a:cxn>
                <a:cxn ang="0">
                  <a:pos x="391" y="445"/>
                </a:cxn>
                <a:cxn ang="0">
                  <a:pos x="418" y="384"/>
                </a:cxn>
                <a:cxn ang="0">
                  <a:pos x="465" y="403"/>
                </a:cxn>
                <a:cxn ang="0">
                  <a:pos x="493" y="373"/>
                </a:cxn>
                <a:cxn ang="0">
                  <a:pos x="535" y="378"/>
                </a:cxn>
                <a:cxn ang="0">
                  <a:pos x="556" y="383"/>
                </a:cxn>
                <a:cxn ang="0">
                  <a:pos x="583" y="363"/>
                </a:cxn>
                <a:cxn ang="0">
                  <a:pos x="591" y="339"/>
                </a:cxn>
                <a:cxn ang="0">
                  <a:pos x="618" y="317"/>
                </a:cxn>
                <a:cxn ang="0">
                  <a:pos x="619" y="288"/>
                </a:cxn>
                <a:cxn ang="0">
                  <a:pos x="655" y="253"/>
                </a:cxn>
                <a:cxn ang="0">
                  <a:pos x="672" y="234"/>
                </a:cxn>
                <a:cxn ang="0">
                  <a:pos x="695" y="239"/>
                </a:cxn>
                <a:cxn ang="0">
                  <a:pos x="701" y="222"/>
                </a:cxn>
                <a:cxn ang="0">
                  <a:pos x="700" y="196"/>
                </a:cxn>
                <a:cxn ang="0">
                  <a:pos x="713" y="167"/>
                </a:cxn>
                <a:cxn ang="0">
                  <a:pos x="739" y="108"/>
                </a:cxn>
                <a:cxn ang="0">
                  <a:pos x="730" y="81"/>
                </a:cxn>
                <a:cxn ang="0">
                  <a:pos x="758" y="64"/>
                </a:cxn>
                <a:cxn ang="0">
                  <a:pos x="768" y="16"/>
                </a:cxn>
                <a:cxn ang="0">
                  <a:pos x="803" y="7"/>
                </a:cxn>
                <a:cxn ang="0">
                  <a:pos x="918" y="39"/>
                </a:cxn>
                <a:cxn ang="0">
                  <a:pos x="982" y="167"/>
                </a:cxn>
                <a:cxn ang="0">
                  <a:pos x="1015" y="268"/>
                </a:cxn>
                <a:cxn ang="0">
                  <a:pos x="1012" y="362"/>
                </a:cxn>
                <a:cxn ang="0">
                  <a:pos x="907" y="312"/>
                </a:cxn>
                <a:cxn ang="0">
                  <a:pos x="864" y="394"/>
                </a:cxn>
                <a:cxn ang="0">
                  <a:pos x="783" y="453"/>
                </a:cxn>
                <a:cxn ang="0">
                  <a:pos x="718" y="568"/>
                </a:cxn>
                <a:cxn ang="0">
                  <a:pos x="643" y="722"/>
                </a:cxn>
                <a:cxn ang="0">
                  <a:pos x="632" y="619"/>
                </a:cxn>
                <a:cxn ang="0">
                  <a:pos x="568" y="641"/>
                </a:cxn>
                <a:cxn ang="0">
                  <a:pos x="390" y="908"/>
                </a:cxn>
              </a:cxnLst>
              <a:rect l="0" t="0" r="r" b="b"/>
              <a:pathLst>
                <a:path w="1025" h="917">
                  <a:moveTo>
                    <a:pt x="197" y="906"/>
                  </a:moveTo>
                  <a:lnTo>
                    <a:pt x="187" y="889"/>
                  </a:lnTo>
                  <a:lnTo>
                    <a:pt x="178" y="888"/>
                  </a:lnTo>
                  <a:lnTo>
                    <a:pt x="167" y="870"/>
                  </a:lnTo>
                  <a:lnTo>
                    <a:pt x="166" y="866"/>
                  </a:lnTo>
                  <a:lnTo>
                    <a:pt x="168" y="864"/>
                  </a:lnTo>
                  <a:lnTo>
                    <a:pt x="159" y="848"/>
                  </a:lnTo>
                  <a:lnTo>
                    <a:pt x="155" y="843"/>
                  </a:lnTo>
                  <a:lnTo>
                    <a:pt x="146" y="841"/>
                  </a:lnTo>
                  <a:lnTo>
                    <a:pt x="142" y="842"/>
                  </a:lnTo>
                  <a:lnTo>
                    <a:pt x="128" y="838"/>
                  </a:lnTo>
                  <a:lnTo>
                    <a:pt x="120" y="830"/>
                  </a:lnTo>
                  <a:lnTo>
                    <a:pt x="119" y="824"/>
                  </a:lnTo>
                  <a:lnTo>
                    <a:pt x="117" y="821"/>
                  </a:lnTo>
                  <a:lnTo>
                    <a:pt x="94" y="804"/>
                  </a:lnTo>
                  <a:lnTo>
                    <a:pt x="87" y="799"/>
                  </a:lnTo>
                  <a:lnTo>
                    <a:pt x="80" y="795"/>
                  </a:lnTo>
                  <a:lnTo>
                    <a:pt x="75" y="791"/>
                  </a:lnTo>
                  <a:lnTo>
                    <a:pt x="71" y="797"/>
                  </a:lnTo>
                  <a:lnTo>
                    <a:pt x="70" y="797"/>
                  </a:lnTo>
                  <a:lnTo>
                    <a:pt x="66" y="791"/>
                  </a:lnTo>
                  <a:lnTo>
                    <a:pt x="58" y="782"/>
                  </a:lnTo>
                  <a:lnTo>
                    <a:pt x="51" y="781"/>
                  </a:lnTo>
                  <a:lnTo>
                    <a:pt x="44" y="789"/>
                  </a:lnTo>
                  <a:lnTo>
                    <a:pt x="39" y="792"/>
                  </a:lnTo>
                  <a:lnTo>
                    <a:pt x="25" y="789"/>
                  </a:lnTo>
                  <a:lnTo>
                    <a:pt x="15" y="787"/>
                  </a:lnTo>
                  <a:lnTo>
                    <a:pt x="11" y="781"/>
                  </a:lnTo>
                  <a:lnTo>
                    <a:pt x="12" y="765"/>
                  </a:lnTo>
                  <a:lnTo>
                    <a:pt x="19" y="733"/>
                  </a:lnTo>
                  <a:lnTo>
                    <a:pt x="20" y="730"/>
                  </a:lnTo>
                  <a:lnTo>
                    <a:pt x="16" y="717"/>
                  </a:lnTo>
                  <a:lnTo>
                    <a:pt x="0" y="682"/>
                  </a:lnTo>
                  <a:lnTo>
                    <a:pt x="8" y="677"/>
                  </a:lnTo>
                  <a:lnTo>
                    <a:pt x="21" y="664"/>
                  </a:lnTo>
                  <a:lnTo>
                    <a:pt x="29" y="659"/>
                  </a:lnTo>
                  <a:lnTo>
                    <a:pt x="35" y="653"/>
                  </a:lnTo>
                  <a:lnTo>
                    <a:pt x="45" y="647"/>
                  </a:lnTo>
                  <a:lnTo>
                    <a:pt x="67" y="637"/>
                  </a:lnTo>
                  <a:lnTo>
                    <a:pt x="80" y="637"/>
                  </a:lnTo>
                  <a:lnTo>
                    <a:pt x="103" y="641"/>
                  </a:lnTo>
                  <a:lnTo>
                    <a:pt x="113" y="640"/>
                  </a:lnTo>
                  <a:lnTo>
                    <a:pt x="134" y="626"/>
                  </a:lnTo>
                  <a:lnTo>
                    <a:pt x="144" y="619"/>
                  </a:lnTo>
                  <a:lnTo>
                    <a:pt x="150" y="616"/>
                  </a:lnTo>
                  <a:lnTo>
                    <a:pt x="162" y="618"/>
                  </a:lnTo>
                  <a:lnTo>
                    <a:pt x="175" y="624"/>
                  </a:lnTo>
                  <a:lnTo>
                    <a:pt x="207" y="658"/>
                  </a:lnTo>
                  <a:lnTo>
                    <a:pt x="225" y="668"/>
                  </a:lnTo>
                  <a:lnTo>
                    <a:pt x="247" y="669"/>
                  </a:lnTo>
                  <a:lnTo>
                    <a:pt x="257" y="667"/>
                  </a:lnTo>
                  <a:lnTo>
                    <a:pt x="267" y="665"/>
                  </a:lnTo>
                  <a:lnTo>
                    <a:pt x="280" y="657"/>
                  </a:lnTo>
                  <a:lnTo>
                    <a:pt x="288" y="628"/>
                  </a:lnTo>
                  <a:lnTo>
                    <a:pt x="296" y="624"/>
                  </a:lnTo>
                  <a:lnTo>
                    <a:pt x="305" y="622"/>
                  </a:lnTo>
                  <a:lnTo>
                    <a:pt x="324" y="622"/>
                  </a:lnTo>
                  <a:lnTo>
                    <a:pt x="332" y="618"/>
                  </a:lnTo>
                  <a:lnTo>
                    <a:pt x="343" y="610"/>
                  </a:lnTo>
                  <a:lnTo>
                    <a:pt x="355" y="592"/>
                  </a:lnTo>
                  <a:lnTo>
                    <a:pt x="359" y="584"/>
                  </a:lnTo>
                  <a:lnTo>
                    <a:pt x="367" y="569"/>
                  </a:lnTo>
                  <a:lnTo>
                    <a:pt x="375" y="537"/>
                  </a:lnTo>
                  <a:lnTo>
                    <a:pt x="376" y="529"/>
                  </a:lnTo>
                  <a:lnTo>
                    <a:pt x="379" y="521"/>
                  </a:lnTo>
                  <a:lnTo>
                    <a:pt x="395" y="509"/>
                  </a:lnTo>
                  <a:lnTo>
                    <a:pt x="397" y="500"/>
                  </a:lnTo>
                  <a:lnTo>
                    <a:pt x="391" y="445"/>
                  </a:lnTo>
                  <a:lnTo>
                    <a:pt x="399" y="428"/>
                  </a:lnTo>
                  <a:lnTo>
                    <a:pt x="408" y="397"/>
                  </a:lnTo>
                  <a:lnTo>
                    <a:pt x="410" y="394"/>
                  </a:lnTo>
                  <a:lnTo>
                    <a:pt x="418" y="384"/>
                  </a:lnTo>
                  <a:lnTo>
                    <a:pt x="428" y="384"/>
                  </a:lnTo>
                  <a:lnTo>
                    <a:pt x="439" y="388"/>
                  </a:lnTo>
                  <a:lnTo>
                    <a:pt x="457" y="402"/>
                  </a:lnTo>
                  <a:lnTo>
                    <a:pt x="465" y="403"/>
                  </a:lnTo>
                  <a:lnTo>
                    <a:pt x="479" y="394"/>
                  </a:lnTo>
                  <a:lnTo>
                    <a:pt x="484" y="372"/>
                  </a:lnTo>
                  <a:lnTo>
                    <a:pt x="488" y="370"/>
                  </a:lnTo>
                  <a:lnTo>
                    <a:pt x="493" y="373"/>
                  </a:lnTo>
                  <a:lnTo>
                    <a:pt x="506" y="373"/>
                  </a:lnTo>
                  <a:lnTo>
                    <a:pt x="520" y="383"/>
                  </a:lnTo>
                  <a:lnTo>
                    <a:pt x="524" y="385"/>
                  </a:lnTo>
                  <a:lnTo>
                    <a:pt x="535" y="378"/>
                  </a:lnTo>
                  <a:lnTo>
                    <a:pt x="542" y="378"/>
                  </a:lnTo>
                  <a:lnTo>
                    <a:pt x="550" y="384"/>
                  </a:lnTo>
                  <a:lnTo>
                    <a:pt x="551" y="384"/>
                  </a:lnTo>
                  <a:lnTo>
                    <a:pt x="556" y="383"/>
                  </a:lnTo>
                  <a:lnTo>
                    <a:pt x="562" y="375"/>
                  </a:lnTo>
                  <a:lnTo>
                    <a:pt x="577" y="370"/>
                  </a:lnTo>
                  <a:lnTo>
                    <a:pt x="582" y="367"/>
                  </a:lnTo>
                  <a:lnTo>
                    <a:pt x="583" y="363"/>
                  </a:lnTo>
                  <a:lnTo>
                    <a:pt x="582" y="352"/>
                  </a:lnTo>
                  <a:lnTo>
                    <a:pt x="583" y="349"/>
                  </a:lnTo>
                  <a:lnTo>
                    <a:pt x="586" y="347"/>
                  </a:lnTo>
                  <a:lnTo>
                    <a:pt x="591" y="339"/>
                  </a:lnTo>
                  <a:lnTo>
                    <a:pt x="594" y="327"/>
                  </a:lnTo>
                  <a:lnTo>
                    <a:pt x="594" y="319"/>
                  </a:lnTo>
                  <a:lnTo>
                    <a:pt x="596" y="316"/>
                  </a:lnTo>
                  <a:lnTo>
                    <a:pt x="618" y="317"/>
                  </a:lnTo>
                  <a:lnTo>
                    <a:pt x="622" y="313"/>
                  </a:lnTo>
                  <a:lnTo>
                    <a:pt x="625" y="308"/>
                  </a:lnTo>
                  <a:lnTo>
                    <a:pt x="624" y="301"/>
                  </a:lnTo>
                  <a:lnTo>
                    <a:pt x="619" y="288"/>
                  </a:lnTo>
                  <a:lnTo>
                    <a:pt x="617" y="275"/>
                  </a:lnTo>
                  <a:lnTo>
                    <a:pt x="617" y="261"/>
                  </a:lnTo>
                  <a:lnTo>
                    <a:pt x="624" y="252"/>
                  </a:lnTo>
                  <a:lnTo>
                    <a:pt x="655" y="253"/>
                  </a:lnTo>
                  <a:lnTo>
                    <a:pt x="663" y="259"/>
                  </a:lnTo>
                  <a:lnTo>
                    <a:pt x="669" y="260"/>
                  </a:lnTo>
                  <a:lnTo>
                    <a:pt x="669" y="246"/>
                  </a:lnTo>
                  <a:lnTo>
                    <a:pt x="672" y="234"/>
                  </a:lnTo>
                  <a:lnTo>
                    <a:pt x="678" y="229"/>
                  </a:lnTo>
                  <a:lnTo>
                    <a:pt x="684" y="228"/>
                  </a:lnTo>
                  <a:lnTo>
                    <a:pt x="692" y="238"/>
                  </a:lnTo>
                  <a:lnTo>
                    <a:pt x="695" y="239"/>
                  </a:lnTo>
                  <a:lnTo>
                    <a:pt x="697" y="237"/>
                  </a:lnTo>
                  <a:lnTo>
                    <a:pt x="697" y="233"/>
                  </a:lnTo>
                  <a:lnTo>
                    <a:pt x="698" y="226"/>
                  </a:lnTo>
                  <a:lnTo>
                    <a:pt x="701" y="222"/>
                  </a:lnTo>
                  <a:lnTo>
                    <a:pt x="699" y="211"/>
                  </a:lnTo>
                  <a:lnTo>
                    <a:pt x="705" y="205"/>
                  </a:lnTo>
                  <a:lnTo>
                    <a:pt x="705" y="201"/>
                  </a:lnTo>
                  <a:lnTo>
                    <a:pt x="700" y="196"/>
                  </a:lnTo>
                  <a:lnTo>
                    <a:pt x="704" y="187"/>
                  </a:lnTo>
                  <a:lnTo>
                    <a:pt x="705" y="176"/>
                  </a:lnTo>
                  <a:lnTo>
                    <a:pt x="706" y="171"/>
                  </a:lnTo>
                  <a:lnTo>
                    <a:pt x="713" y="167"/>
                  </a:lnTo>
                  <a:lnTo>
                    <a:pt x="715" y="165"/>
                  </a:lnTo>
                  <a:lnTo>
                    <a:pt x="713" y="157"/>
                  </a:lnTo>
                  <a:lnTo>
                    <a:pt x="737" y="117"/>
                  </a:lnTo>
                  <a:lnTo>
                    <a:pt x="739" y="108"/>
                  </a:lnTo>
                  <a:lnTo>
                    <a:pt x="737" y="98"/>
                  </a:lnTo>
                  <a:lnTo>
                    <a:pt x="729" y="89"/>
                  </a:lnTo>
                  <a:lnTo>
                    <a:pt x="727" y="89"/>
                  </a:lnTo>
                  <a:lnTo>
                    <a:pt x="730" y="81"/>
                  </a:lnTo>
                  <a:lnTo>
                    <a:pt x="741" y="70"/>
                  </a:lnTo>
                  <a:lnTo>
                    <a:pt x="746" y="68"/>
                  </a:lnTo>
                  <a:lnTo>
                    <a:pt x="756" y="70"/>
                  </a:lnTo>
                  <a:lnTo>
                    <a:pt x="758" y="64"/>
                  </a:lnTo>
                  <a:lnTo>
                    <a:pt x="753" y="54"/>
                  </a:lnTo>
                  <a:lnTo>
                    <a:pt x="754" y="49"/>
                  </a:lnTo>
                  <a:lnTo>
                    <a:pt x="760" y="41"/>
                  </a:lnTo>
                  <a:lnTo>
                    <a:pt x="768" y="16"/>
                  </a:lnTo>
                  <a:lnTo>
                    <a:pt x="771" y="6"/>
                  </a:lnTo>
                  <a:lnTo>
                    <a:pt x="778" y="0"/>
                  </a:lnTo>
                  <a:lnTo>
                    <a:pt x="794" y="7"/>
                  </a:lnTo>
                  <a:lnTo>
                    <a:pt x="803" y="7"/>
                  </a:lnTo>
                  <a:lnTo>
                    <a:pt x="809" y="12"/>
                  </a:lnTo>
                  <a:lnTo>
                    <a:pt x="869" y="6"/>
                  </a:lnTo>
                  <a:lnTo>
                    <a:pt x="907" y="19"/>
                  </a:lnTo>
                  <a:lnTo>
                    <a:pt x="918" y="39"/>
                  </a:lnTo>
                  <a:lnTo>
                    <a:pt x="898" y="119"/>
                  </a:lnTo>
                  <a:lnTo>
                    <a:pt x="921" y="143"/>
                  </a:lnTo>
                  <a:lnTo>
                    <a:pt x="966" y="154"/>
                  </a:lnTo>
                  <a:lnTo>
                    <a:pt x="982" y="167"/>
                  </a:lnTo>
                  <a:lnTo>
                    <a:pt x="986" y="193"/>
                  </a:lnTo>
                  <a:lnTo>
                    <a:pt x="1009" y="211"/>
                  </a:lnTo>
                  <a:lnTo>
                    <a:pt x="1025" y="249"/>
                  </a:lnTo>
                  <a:lnTo>
                    <a:pt x="1015" y="268"/>
                  </a:lnTo>
                  <a:lnTo>
                    <a:pt x="990" y="274"/>
                  </a:lnTo>
                  <a:lnTo>
                    <a:pt x="981" y="283"/>
                  </a:lnTo>
                  <a:lnTo>
                    <a:pt x="1010" y="334"/>
                  </a:lnTo>
                  <a:lnTo>
                    <a:pt x="1012" y="362"/>
                  </a:lnTo>
                  <a:lnTo>
                    <a:pt x="998" y="367"/>
                  </a:lnTo>
                  <a:lnTo>
                    <a:pt x="939" y="306"/>
                  </a:lnTo>
                  <a:lnTo>
                    <a:pt x="923" y="300"/>
                  </a:lnTo>
                  <a:lnTo>
                    <a:pt x="907" y="312"/>
                  </a:lnTo>
                  <a:lnTo>
                    <a:pt x="888" y="349"/>
                  </a:lnTo>
                  <a:lnTo>
                    <a:pt x="872" y="352"/>
                  </a:lnTo>
                  <a:lnTo>
                    <a:pt x="859" y="366"/>
                  </a:lnTo>
                  <a:lnTo>
                    <a:pt x="864" y="394"/>
                  </a:lnTo>
                  <a:lnTo>
                    <a:pt x="848" y="434"/>
                  </a:lnTo>
                  <a:lnTo>
                    <a:pt x="836" y="437"/>
                  </a:lnTo>
                  <a:lnTo>
                    <a:pt x="839" y="464"/>
                  </a:lnTo>
                  <a:lnTo>
                    <a:pt x="783" y="453"/>
                  </a:lnTo>
                  <a:lnTo>
                    <a:pt x="772" y="472"/>
                  </a:lnTo>
                  <a:lnTo>
                    <a:pt x="725" y="502"/>
                  </a:lnTo>
                  <a:lnTo>
                    <a:pt x="731" y="541"/>
                  </a:lnTo>
                  <a:lnTo>
                    <a:pt x="718" y="568"/>
                  </a:lnTo>
                  <a:lnTo>
                    <a:pt x="721" y="601"/>
                  </a:lnTo>
                  <a:lnTo>
                    <a:pt x="663" y="632"/>
                  </a:lnTo>
                  <a:lnTo>
                    <a:pt x="652" y="663"/>
                  </a:lnTo>
                  <a:lnTo>
                    <a:pt x="643" y="722"/>
                  </a:lnTo>
                  <a:lnTo>
                    <a:pt x="627" y="698"/>
                  </a:lnTo>
                  <a:lnTo>
                    <a:pt x="618" y="678"/>
                  </a:lnTo>
                  <a:lnTo>
                    <a:pt x="612" y="663"/>
                  </a:lnTo>
                  <a:lnTo>
                    <a:pt x="632" y="619"/>
                  </a:lnTo>
                  <a:lnTo>
                    <a:pt x="638" y="593"/>
                  </a:lnTo>
                  <a:lnTo>
                    <a:pt x="597" y="583"/>
                  </a:lnTo>
                  <a:lnTo>
                    <a:pt x="564" y="603"/>
                  </a:lnTo>
                  <a:lnTo>
                    <a:pt x="568" y="641"/>
                  </a:lnTo>
                  <a:lnTo>
                    <a:pt x="556" y="675"/>
                  </a:lnTo>
                  <a:lnTo>
                    <a:pt x="470" y="817"/>
                  </a:lnTo>
                  <a:lnTo>
                    <a:pt x="458" y="898"/>
                  </a:lnTo>
                  <a:lnTo>
                    <a:pt x="390" y="908"/>
                  </a:lnTo>
                  <a:lnTo>
                    <a:pt x="315" y="917"/>
                  </a:lnTo>
                  <a:lnTo>
                    <a:pt x="255" y="911"/>
                  </a:lnTo>
                  <a:lnTo>
                    <a:pt x="197" y="906"/>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2" name="Freeform 85"/>
            <p:cNvSpPr>
              <a:spLocks/>
            </p:cNvSpPr>
            <p:nvPr/>
          </p:nvSpPr>
          <p:spPr bwMode="auto">
            <a:xfrm>
              <a:off x="1881188" y="1751013"/>
              <a:ext cx="1627188" cy="1455738"/>
            </a:xfrm>
            <a:custGeom>
              <a:avLst/>
              <a:gdLst/>
              <a:ahLst/>
              <a:cxnLst>
                <a:cxn ang="0">
                  <a:pos x="167" y="870"/>
                </a:cxn>
                <a:cxn ang="0">
                  <a:pos x="155" y="843"/>
                </a:cxn>
                <a:cxn ang="0">
                  <a:pos x="120" y="830"/>
                </a:cxn>
                <a:cxn ang="0">
                  <a:pos x="87" y="799"/>
                </a:cxn>
                <a:cxn ang="0">
                  <a:pos x="70" y="797"/>
                </a:cxn>
                <a:cxn ang="0">
                  <a:pos x="44" y="789"/>
                </a:cxn>
                <a:cxn ang="0">
                  <a:pos x="11" y="781"/>
                </a:cxn>
                <a:cxn ang="0">
                  <a:pos x="16" y="717"/>
                </a:cxn>
                <a:cxn ang="0">
                  <a:pos x="29" y="659"/>
                </a:cxn>
                <a:cxn ang="0">
                  <a:pos x="80" y="637"/>
                </a:cxn>
                <a:cxn ang="0">
                  <a:pos x="144" y="619"/>
                </a:cxn>
                <a:cxn ang="0">
                  <a:pos x="207" y="658"/>
                </a:cxn>
                <a:cxn ang="0">
                  <a:pos x="267" y="665"/>
                </a:cxn>
                <a:cxn ang="0">
                  <a:pos x="305" y="622"/>
                </a:cxn>
                <a:cxn ang="0">
                  <a:pos x="355" y="592"/>
                </a:cxn>
                <a:cxn ang="0">
                  <a:pos x="376" y="529"/>
                </a:cxn>
                <a:cxn ang="0">
                  <a:pos x="391" y="445"/>
                </a:cxn>
                <a:cxn ang="0">
                  <a:pos x="418" y="384"/>
                </a:cxn>
                <a:cxn ang="0">
                  <a:pos x="465" y="403"/>
                </a:cxn>
                <a:cxn ang="0">
                  <a:pos x="493" y="373"/>
                </a:cxn>
                <a:cxn ang="0">
                  <a:pos x="535" y="378"/>
                </a:cxn>
                <a:cxn ang="0">
                  <a:pos x="556" y="383"/>
                </a:cxn>
                <a:cxn ang="0">
                  <a:pos x="583" y="363"/>
                </a:cxn>
                <a:cxn ang="0">
                  <a:pos x="591" y="339"/>
                </a:cxn>
                <a:cxn ang="0">
                  <a:pos x="618" y="317"/>
                </a:cxn>
                <a:cxn ang="0">
                  <a:pos x="619" y="288"/>
                </a:cxn>
                <a:cxn ang="0">
                  <a:pos x="655" y="253"/>
                </a:cxn>
                <a:cxn ang="0">
                  <a:pos x="672" y="234"/>
                </a:cxn>
                <a:cxn ang="0">
                  <a:pos x="695" y="239"/>
                </a:cxn>
                <a:cxn ang="0">
                  <a:pos x="701" y="222"/>
                </a:cxn>
                <a:cxn ang="0">
                  <a:pos x="700" y="196"/>
                </a:cxn>
                <a:cxn ang="0">
                  <a:pos x="713" y="167"/>
                </a:cxn>
                <a:cxn ang="0">
                  <a:pos x="739" y="108"/>
                </a:cxn>
                <a:cxn ang="0">
                  <a:pos x="730" y="81"/>
                </a:cxn>
                <a:cxn ang="0">
                  <a:pos x="758" y="64"/>
                </a:cxn>
                <a:cxn ang="0">
                  <a:pos x="768" y="16"/>
                </a:cxn>
                <a:cxn ang="0">
                  <a:pos x="803" y="7"/>
                </a:cxn>
                <a:cxn ang="0">
                  <a:pos x="918" y="39"/>
                </a:cxn>
                <a:cxn ang="0">
                  <a:pos x="982" y="167"/>
                </a:cxn>
                <a:cxn ang="0">
                  <a:pos x="1015" y="268"/>
                </a:cxn>
                <a:cxn ang="0">
                  <a:pos x="1012" y="362"/>
                </a:cxn>
                <a:cxn ang="0">
                  <a:pos x="907" y="312"/>
                </a:cxn>
                <a:cxn ang="0">
                  <a:pos x="864" y="394"/>
                </a:cxn>
                <a:cxn ang="0">
                  <a:pos x="783" y="453"/>
                </a:cxn>
                <a:cxn ang="0">
                  <a:pos x="718" y="568"/>
                </a:cxn>
                <a:cxn ang="0">
                  <a:pos x="643" y="722"/>
                </a:cxn>
                <a:cxn ang="0">
                  <a:pos x="632" y="619"/>
                </a:cxn>
                <a:cxn ang="0">
                  <a:pos x="568" y="641"/>
                </a:cxn>
                <a:cxn ang="0">
                  <a:pos x="390" y="908"/>
                </a:cxn>
              </a:cxnLst>
              <a:rect l="0" t="0" r="r" b="b"/>
              <a:pathLst>
                <a:path w="1025" h="917">
                  <a:moveTo>
                    <a:pt x="197" y="906"/>
                  </a:moveTo>
                  <a:lnTo>
                    <a:pt x="187" y="889"/>
                  </a:lnTo>
                  <a:lnTo>
                    <a:pt x="178" y="888"/>
                  </a:lnTo>
                  <a:lnTo>
                    <a:pt x="167" y="870"/>
                  </a:lnTo>
                  <a:lnTo>
                    <a:pt x="166" y="866"/>
                  </a:lnTo>
                  <a:lnTo>
                    <a:pt x="168" y="864"/>
                  </a:lnTo>
                  <a:lnTo>
                    <a:pt x="159" y="848"/>
                  </a:lnTo>
                  <a:lnTo>
                    <a:pt x="155" y="843"/>
                  </a:lnTo>
                  <a:lnTo>
                    <a:pt x="146" y="841"/>
                  </a:lnTo>
                  <a:lnTo>
                    <a:pt x="142" y="842"/>
                  </a:lnTo>
                  <a:lnTo>
                    <a:pt x="128" y="838"/>
                  </a:lnTo>
                  <a:lnTo>
                    <a:pt x="120" y="830"/>
                  </a:lnTo>
                  <a:lnTo>
                    <a:pt x="119" y="824"/>
                  </a:lnTo>
                  <a:lnTo>
                    <a:pt x="117" y="821"/>
                  </a:lnTo>
                  <a:lnTo>
                    <a:pt x="94" y="804"/>
                  </a:lnTo>
                  <a:lnTo>
                    <a:pt x="87" y="799"/>
                  </a:lnTo>
                  <a:lnTo>
                    <a:pt x="80" y="795"/>
                  </a:lnTo>
                  <a:lnTo>
                    <a:pt x="75" y="791"/>
                  </a:lnTo>
                  <a:lnTo>
                    <a:pt x="71" y="797"/>
                  </a:lnTo>
                  <a:lnTo>
                    <a:pt x="70" y="797"/>
                  </a:lnTo>
                  <a:lnTo>
                    <a:pt x="66" y="791"/>
                  </a:lnTo>
                  <a:lnTo>
                    <a:pt x="58" y="782"/>
                  </a:lnTo>
                  <a:lnTo>
                    <a:pt x="51" y="781"/>
                  </a:lnTo>
                  <a:lnTo>
                    <a:pt x="44" y="789"/>
                  </a:lnTo>
                  <a:lnTo>
                    <a:pt x="39" y="792"/>
                  </a:lnTo>
                  <a:lnTo>
                    <a:pt x="25" y="789"/>
                  </a:lnTo>
                  <a:lnTo>
                    <a:pt x="15" y="787"/>
                  </a:lnTo>
                  <a:lnTo>
                    <a:pt x="11" y="781"/>
                  </a:lnTo>
                  <a:lnTo>
                    <a:pt x="12" y="765"/>
                  </a:lnTo>
                  <a:lnTo>
                    <a:pt x="19" y="733"/>
                  </a:lnTo>
                  <a:lnTo>
                    <a:pt x="20" y="730"/>
                  </a:lnTo>
                  <a:lnTo>
                    <a:pt x="16" y="717"/>
                  </a:lnTo>
                  <a:lnTo>
                    <a:pt x="0" y="682"/>
                  </a:lnTo>
                  <a:lnTo>
                    <a:pt x="8" y="677"/>
                  </a:lnTo>
                  <a:lnTo>
                    <a:pt x="21" y="664"/>
                  </a:lnTo>
                  <a:lnTo>
                    <a:pt x="29" y="659"/>
                  </a:lnTo>
                  <a:lnTo>
                    <a:pt x="35" y="653"/>
                  </a:lnTo>
                  <a:lnTo>
                    <a:pt x="45" y="647"/>
                  </a:lnTo>
                  <a:lnTo>
                    <a:pt x="67" y="637"/>
                  </a:lnTo>
                  <a:lnTo>
                    <a:pt x="80" y="637"/>
                  </a:lnTo>
                  <a:lnTo>
                    <a:pt x="103" y="641"/>
                  </a:lnTo>
                  <a:lnTo>
                    <a:pt x="113" y="640"/>
                  </a:lnTo>
                  <a:lnTo>
                    <a:pt x="134" y="626"/>
                  </a:lnTo>
                  <a:lnTo>
                    <a:pt x="144" y="619"/>
                  </a:lnTo>
                  <a:lnTo>
                    <a:pt x="150" y="616"/>
                  </a:lnTo>
                  <a:lnTo>
                    <a:pt x="162" y="618"/>
                  </a:lnTo>
                  <a:lnTo>
                    <a:pt x="175" y="624"/>
                  </a:lnTo>
                  <a:lnTo>
                    <a:pt x="207" y="658"/>
                  </a:lnTo>
                  <a:lnTo>
                    <a:pt x="225" y="668"/>
                  </a:lnTo>
                  <a:lnTo>
                    <a:pt x="247" y="669"/>
                  </a:lnTo>
                  <a:lnTo>
                    <a:pt x="257" y="667"/>
                  </a:lnTo>
                  <a:lnTo>
                    <a:pt x="267" y="665"/>
                  </a:lnTo>
                  <a:lnTo>
                    <a:pt x="280" y="657"/>
                  </a:lnTo>
                  <a:lnTo>
                    <a:pt x="288" y="628"/>
                  </a:lnTo>
                  <a:lnTo>
                    <a:pt x="296" y="624"/>
                  </a:lnTo>
                  <a:lnTo>
                    <a:pt x="305" y="622"/>
                  </a:lnTo>
                  <a:lnTo>
                    <a:pt x="324" y="622"/>
                  </a:lnTo>
                  <a:lnTo>
                    <a:pt x="332" y="618"/>
                  </a:lnTo>
                  <a:lnTo>
                    <a:pt x="343" y="610"/>
                  </a:lnTo>
                  <a:lnTo>
                    <a:pt x="355" y="592"/>
                  </a:lnTo>
                  <a:lnTo>
                    <a:pt x="359" y="584"/>
                  </a:lnTo>
                  <a:lnTo>
                    <a:pt x="367" y="569"/>
                  </a:lnTo>
                  <a:lnTo>
                    <a:pt x="375" y="537"/>
                  </a:lnTo>
                  <a:lnTo>
                    <a:pt x="376" y="529"/>
                  </a:lnTo>
                  <a:lnTo>
                    <a:pt x="379" y="521"/>
                  </a:lnTo>
                  <a:lnTo>
                    <a:pt x="395" y="509"/>
                  </a:lnTo>
                  <a:lnTo>
                    <a:pt x="397" y="500"/>
                  </a:lnTo>
                  <a:lnTo>
                    <a:pt x="391" y="445"/>
                  </a:lnTo>
                  <a:lnTo>
                    <a:pt x="399" y="428"/>
                  </a:lnTo>
                  <a:lnTo>
                    <a:pt x="408" y="397"/>
                  </a:lnTo>
                  <a:lnTo>
                    <a:pt x="410" y="394"/>
                  </a:lnTo>
                  <a:lnTo>
                    <a:pt x="418" y="384"/>
                  </a:lnTo>
                  <a:lnTo>
                    <a:pt x="428" y="384"/>
                  </a:lnTo>
                  <a:lnTo>
                    <a:pt x="439" y="388"/>
                  </a:lnTo>
                  <a:lnTo>
                    <a:pt x="457" y="402"/>
                  </a:lnTo>
                  <a:lnTo>
                    <a:pt x="465" y="403"/>
                  </a:lnTo>
                  <a:lnTo>
                    <a:pt x="479" y="394"/>
                  </a:lnTo>
                  <a:lnTo>
                    <a:pt x="484" y="372"/>
                  </a:lnTo>
                  <a:lnTo>
                    <a:pt x="488" y="370"/>
                  </a:lnTo>
                  <a:lnTo>
                    <a:pt x="493" y="373"/>
                  </a:lnTo>
                  <a:lnTo>
                    <a:pt x="506" y="373"/>
                  </a:lnTo>
                  <a:lnTo>
                    <a:pt x="520" y="383"/>
                  </a:lnTo>
                  <a:lnTo>
                    <a:pt x="524" y="385"/>
                  </a:lnTo>
                  <a:lnTo>
                    <a:pt x="535" y="378"/>
                  </a:lnTo>
                  <a:lnTo>
                    <a:pt x="542" y="378"/>
                  </a:lnTo>
                  <a:lnTo>
                    <a:pt x="550" y="384"/>
                  </a:lnTo>
                  <a:lnTo>
                    <a:pt x="551" y="384"/>
                  </a:lnTo>
                  <a:lnTo>
                    <a:pt x="556" y="383"/>
                  </a:lnTo>
                  <a:lnTo>
                    <a:pt x="562" y="375"/>
                  </a:lnTo>
                  <a:lnTo>
                    <a:pt x="577" y="370"/>
                  </a:lnTo>
                  <a:lnTo>
                    <a:pt x="582" y="367"/>
                  </a:lnTo>
                  <a:lnTo>
                    <a:pt x="583" y="363"/>
                  </a:lnTo>
                  <a:lnTo>
                    <a:pt x="582" y="352"/>
                  </a:lnTo>
                  <a:lnTo>
                    <a:pt x="583" y="349"/>
                  </a:lnTo>
                  <a:lnTo>
                    <a:pt x="586" y="347"/>
                  </a:lnTo>
                  <a:lnTo>
                    <a:pt x="591" y="339"/>
                  </a:lnTo>
                  <a:lnTo>
                    <a:pt x="594" y="327"/>
                  </a:lnTo>
                  <a:lnTo>
                    <a:pt x="594" y="319"/>
                  </a:lnTo>
                  <a:lnTo>
                    <a:pt x="596" y="316"/>
                  </a:lnTo>
                  <a:lnTo>
                    <a:pt x="618" y="317"/>
                  </a:lnTo>
                  <a:lnTo>
                    <a:pt x="622" y="313"/>
                  </a:lnTo>
                  <a:lnTo>
                    <a:pt x="625" y="308"/>
                  </a:lnTo>
                  <a:lnTo>
                    <a:pt x="624" y="301"/>
                  </a:lnTo>
                  <a:lnTo>
                    <a:pt x="619" y="288"/>
                  </a:lnTo>
                  <a:lnTo>
                    <a:pt x="617" y="275"/>
                  </a:lnTo>
                  <a:lnTo>
                    <a:pt x="617" y="261"/>
                  </a:lnTo>
                  <a:lnTo>
                    <a:pt x="624" y="252"/>
                  </a:lnTo>
                  <a:lnTo>
                    <a:pt x="655" y="253"/>
                  </a:lnTo>
                  <a:lnTo>
                    <a:pt x="663" y="259"/>
                  </a:lnTo>
                  <a:lnTo>
                    <a:pt x="669" y="260"/>
                  </a:lnTo>
                  <a:lnTo>
                    <a:pt x="669" y="246"/>
                  </a:lnTo>
                  <a:lnTo>
                    <a:pt x="672" y="234"/>
                  </a:lnTo>
                  <a:lnTo>
                    <a:pt x="678" y="229"/>
                  </a:lnTo>
                  <a:lnTo>
                    <a:pt x="684" y="228"/>
                  </a:lnTo>
                  <a:lnTo>
                    <a:pt x="692" y="238"/>
                  </a:lnTo>
                  <a:lnTo>
                    <a:pt x="695" y="239"/>
                  </a:lnTo>
                  <a:lnTo>
                    <a:pt x="697" y="237"/>
                  </a:lnTo>
                  <a:lnTo>
                    <a:pt x="697" y="233"/>
                  </a:lnTo>
                  <a:lnTo>
                    <a:pt x="698" y="226"/>
                  </a:lnTo>
                  <a:lnTo>
                    <a:pt x="701" y="222"/>
                  </a:lnTo>
                  <a:lnTo>
                    <a:pt x="699" y="211"/>
                  </a:lnTo>
                  <a:lnTo>
                    <a:pt x="705" y="205"/>
                  </a:lnTo>
                  <a:lnTo>
                    <a:pt x="705" y="201"/>
                  </a:lnTo>
                  <a:lnTo>
                    <a:pt x="700" y="196"/>
                  </a:lnTo>
                  <a:lnTo>
                    <a:pt x="704" y="187"/>
                  </a:lnTo>
                  <a:lnTo>
                    <a:pt x="705" y="176"/>
                  </a:lnTo>
                  <a:lnTo>
                    <a:pt x="706" y="171"/>
                  </a:lnTo>
                  <a:lnTo>
                    <a:pt x="713" y="167"/>
                  </a:lnTo>
                  <a:lnTo>
                    <a:pt x="715" y="165"/>
                  </a:lnTo>
                  <a:lnTo>
                    <a:pt x="713" y="157"/>
                  </a:lnTo>
                  <a:lnTo>
                    <a:pt x="737" y="117"/>
                  </a:lnTo>
                  <a:lnTo>
                    <a:pt x="739" y="108"/>
                  </a:lnTo>
                  <a:lnTo>
                    <a:pt x="737" y="98"/>
                  </a:lnTo>
                  <a:lnTo>
                    <a:pt x="729" y="89"/>
                  </a:lnTo>
                  <a:lnTo>
                    <a:pt x="727" y="89"/>
                  </a:lnTo>
                  <a:lnTo>
                    <a:pt x="730" y="81"/>
                  </a:lnTo>
                  <a:lnTo>
                    <a:pt x="741" y="70"/>
                  </a:lnTo>
                  <a:lnTo>
                    <a:pt x="746" y="68"/>
                  </a:lnTo>
                  <a:lnTo>
                    <a:pt x="756" y="70"/>
                  </a:lnTo>
                  <a:lnTo>
                    <a:pt x="758" y="64"/>
                  </a:lnTo>
                  <a:lnTo>
                    <a:pt x="753" y="54"/>
                  </a:lnTo>
                  <a:lnTo>
                    <a:pt x="754" y="49"/>
                  </a:lnTo>
                  <a:lnTo>
                    <a:pt x="760" y="41"/>
                  </a:lnTo>
                  <a:lnTo>
                    <a:pt x="768" y="16"/>
                  </a:lnTo>
                  <a:lnTo>
                    <a:pt x="771" y="6"/>
                  </a:lnTo>
                  <a:lnTo>
                    <a:pt x="778" y="0"/>
                  </a:lnTo>
                  <a:lnTo>
                    <a:pt x="794" y="7"/>
                  </a:lnTo>
                  <a:lnTo>
                    <a:pt x="803" y="7"/>
                  </a:lnTo>
                  <a:lnTo>
                    <a:pt x="809" y="12"/>
                  </a:lnTo>
                  <a:lnTo>
                    <a:pt x="869" y="6"/>
                  </a:lnTo>
                  <a:lnTo>
                    <a:pt x="907" y="19"/>
                  </a:lnTo>
                  <a:lnTo>
                    <a:pt x="918" y="39"/>
                  </a:lnTo>
                  <a:lnTo>
                    <a:pt x="898" y="119"/>
                  </a:lnTo>
                  <a:lnTo>
                    <a:pt x="921" y="143"/>
                  </a:lnTo>
                  <a:lnTo>
                    <a:pt x="966" y="154"/>
                  </a:lnTo>
                  <a:lnTo>
                    <a:pt x="982" y="167"/>
                  </a:lnTo>
                  <a:lnTo>
                    <a:pt x="986" y="193"/>
                  </a:lnTo>
                  <a:lnTo>
                    <a:pt x="1009" y="211"/>
                  </a:lnTo>
                  <a:lnTo>
                    <a:pt x="1025" y="249"/>
                  </a:lnTo>
                  <a:lnTo>
                    <a:pt x="1015" y="268"/>
                  </a:lnTo>
                  <a:lnTo>
                    <a:pt x="990" y="274"/>
                  </a:lnTo>
                  <a:lnTo>
                    <a:pt x="981" y="283"/>
                  </a:lnTo>
                  <a:lnTo>
                    <a:pt x="1010" y="334"/>
                  </a:lnTo>
                  <a:lnTo>
                    <a:pt x="1012" y="362"/>
                  </a:lnTo>
                  <a:lnTo>
                    <a:pt x="998" y="367"/>
                  </a:lnTo>
                  <a:lnTo>
                    <a:pt x="939" y="306"/>
                  </a:lnTo>
                  <a:lnTo>
                    <a:pt x="923" y="300"/>
                  </a:lnTo>
                  <a:lnTo>
                    <a:pt x="907" y="312"/>
                  </a:lnTo>
                  <a:lnTo>
                    <a:pt x="888" y="349"/>
                  </a:lnTo>
                  <a:lnTo>
                    <a:pt x="872" y="352"/>
                  </a:lnTo>
                  <a:lnTo>
                    <a:pt x="859" y="366"/>
                  </a:lnTo>
                  <a:lnTo>
                    <a:pt x="864" y="394"/>
                  </a:lnTo>
                  <a:lnTo>
                    <a:pt x="848" y="434"/>
                  </a:lnTo>
                  <a:lnTo>
                    <a:pt x="836" y="437"/>
                  </a:lnTo>
                  <a:lnTo>
                    <a:pt x="839" y="464"/>
                  </a:lnTo>
                  <a:lnTo>
                    <a:pt x="783" y="453"/>
                  </a:lnTo>
                  <a:lnTo>
                    <a:pt x="772" y="472"/>
                  </a:lnTo>
                  <a:lnTo>
                    <a:pt x="725" y="502"/>
                  </a:lnTo>
                  <a:lnTo>
                    <a:pt x="731" y="541"/>
                  </a:lnTo>
                  <a:lnTo>
                    <a:pt x="718" y="568"/>
                  </a:lnTo>
                  <a:lnTo>
                    <a:pt x="721" y="601"/>
                  </a:lnTo>
                  <a:lnTo>
                    <a:pt x="663" y="632"/>
                  </a:lnTo>
                  <a:lnTo>
                    <a:pt x="652" y="663"/>
                  </a:lnTo>
                  <a:lnTo>
                    <a:pt x="643" y="722"/>
                  </a:lnTo>
                  <a:lnTo>
                    <a:pt x="627" y="698"/>
                  </a:lnTo>
                  <a:lnTo>
                    <a:pt x="618" y="678"/>
                  </a:lnTo>
                  <a:lnTo>
                    <a:pt x="612" y="663"/>
                  </a:lnTo>
                  <a:lnTo>
                    <a:pt x="632" y="619"/>
                  </a:lnTo>
                  <a:lnTo>
                    <a:pt x="638" y="593"/>
                  </a:lnTo>
                  <a:lnTo>
                    <a:pt x="597" y="583"/>
                  </a:lnTo>
                  <a:lnTo>
                    <a:pt x="564" y="603"/>
                  </a:lnTo>
                  <a:lnTo>
                    <a:pt x="568" y="641"/>
                  </a:lnTo>
                  <a:lnTo>
                    <a:pt x="556" y="675"/>
                  </a:lnTo>
                  <a:lnTo>
                    <a:pt x="470" y="817"/>
                  </a:lnTo>
                  <a:lnTo>
                    <a:pt x="458" y="898"/>
                  </a:lnTo>
                  <a:lnTo>
                    <a:pt x="390" y="908"/>
                  </a:lnTo>
                  <a:lnTo>
                    <a:pt x="315" y="917"/>
                  </a:lnTo>
                  <a:lnTo>
                    <a:pt x="255" y="911"/>
                  </a:lnTo>
                  <a:lnTo>
                    <a:pt x="197" y="906"/>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3" name="Freeform 86"/>
            <p:cNvSpPr>
              <a:spLocks/>
            </p:cNvSpPr>
            <p:nvPr/>
          </p:nvSpPr>
          <p:spPr bwMode="auto">
            <a:xfrm>
              <a:off x="3155950" y="1128713"/>
              <a:ext cx="1422400" cy="2378075"/>
            </a:xfrm>
            <a:custGeom>
              <a:avLst/>
              <a:gdLst/>
              <a:ahLst/>
              <a:cxnLst>
                <a:cxn ang="0">
                  <a:pos x="69" y="744"/>
                </a:cxn>
                <a:cxn ang="0">
                  <a:pos x="120" y="692"/>
                </a:cxn>
                <a:cxn ang="0">
                  <a:pos x="209" y="754"/>
                </a:cxn>
                <a:cxn ang="0">
                  <a:pos x="187" y="666"/>
                </a:cxn>
                <a:cxn ang="0">
                  <a:pos x="206" y="603"/>
                </a:cxn>
                <a:cxn ang="0">
                  <a:pos x="163" y="546"/>
                </a:cxn>
                <a:cxn ang="0">
                  <a:pos x="115" y="431"/>
                </a:cxn>
                <a:cxn ang="0">
                  <a:pos x="6" y="404"/>
                </a:cxn>
                <a:cxn ang="0">
                  <a:pos x="2" y="384"/>
                </a:cxn>
                <a:cxn ang="0">
                  <a:pos x="7" y="357"/>
                </a:cxn>
                <a:cxn ang="0">
                  <a:pos x="3" y="327"/>
                </a:cxn>
                <a:cxn ang="0">
                  <a:pos x="16" y="330"/>
                </a:cxn>
                <a:cxn ang="0">
                  <a:pos x="26" y="307"/>
                </a:cxn>
                <a:cxn ang="0">
                  <a:pos x="29" y="276"/>
                </a:cxn>
                <a:cxn ang="0">
                  <a:pos x="59" y="260"/>
                </a:cxn>
                <a:cxn ang="0">
                  <a:pos x="71" y="269"/>
                </a:cxn>
                <a:cxn ang="0">
                  <a:pos x="82" y="271"/>
                </a:cxn>
                <a:cxn ang="0">
                  <a:pos x="72" y="236"/>
                </a:cxn>
                <a:cxn ang="0">
                  <a:pos x="94" y="228"/>
                </a:cxn>
                <a:cxn ang="0">
                  <a:pos x="83" y="215"/>
                </a:cxn>
                <a:cxn ang="0">
                  <a:pos x="91" y="190"/>
                </a:cxn>
                <a:cxn ang="0">
                  <a:pos x="107" y="147"/>
                </a:cxn>
                <a:cxn ang="0">
                  <a:pos x="113" y="125"/>
                </a:cxn>
                <a:cxn ang="0">
                  <a:pos x="103" y="118"/>
                </a:cxn>
                <a:cxn ang="0">
                  <a:pos x="126" y="93"/>
                </a:cxn>
                <a:cxn ang="0">
                  <a:pos x="167" y="80"/>
                </a:cxn>
                <a:cxn ang="0">
                  <a:pos x="223" y="54"/>
                </a:cxn>
                <a:cxn ang="0">
                  <a:pos x="254" y="45"/>
                </a:cxn>
                <a:cxn ang="0">
                  <a:pos x="343" y="27"/>
                </a:cxn>
                <a:cxn ang="0">
                  <a:pos x="415" y="10"/>
                </a:cxn>
                <a:cxn ang="0">
                  <a:pos x="435" y="31"/>
                </a:cxn>
                <a:cxn ang="0">
                  <a:pos x="494" y="64"/>
                </a:cxn>
                <a:cxn ang="0">
                  <a:pos x="531" y="74"/>
                </a:cxn>
                <a:cxn ang="0">
                  <a:pos x="576" y="57"/>
                </a:cxn>
                <a:cxn ang="0">
                  <a:pos x="630" y="42"/>
                </a:cxn>
                <a:cxn ang="0">
                  <a:pos x="749" y="5"/>
                </a:cxn>
                <a:cxn ang="0">
                  <a:pos x="771" y="77"/>
                </a:cxn>
                <a:cxn ang="0">
                  <a:pos x="530" y="370"/>
                </a:cxn>
                <a:cxn ang="0">
                  <a:pos x="560" y="427"/>
                </a:cxn>
                <a:cxn ang="0">
                  <a:pos x="641" y="519"/>
                </a:cxn>
                <a:cxn ang="0">
                  <a:pos x="754" y="505"/>
                </a:cxn>
                <a:cxn ang="0">
                  <a:pos x="798" y="628"/>
                </a:cxn>
                <a:cxn ang="0">
                  <a:pos x="890" y="863"/>
                </a:cxn>
                <a:cxn ang="0">
                  <a:pos x="833" y="1011"/>
                </a:cxn>
                <a:cxn ang="0">
                  <a:pos x="829" y="1077"/>
                </a:cxn>
                <a:cxn ang="0">
                  <a:pos x="769" y="1297"/>
                </a:cxn>
                <a:cxn ang="0">
                  <a:pos x="669" y="1414"/>
                </a:cxn>
                <a:cxn ang="0">
                  <a:pos x="600" y="1478"/>
                </a:cxn>
                <a:cxn ang="0">
                  <a:pos x="416" y="1482"/>
                </a:cxn>
                <a:cxn ang="0">
                  <a:pos x="303" y="1406"/>
                </a:cxn>
                <a:cxn ang="0">
                  <a:pos x="275" y="1293"/>
                </a:cxn>
                <a:cxn ang="0">
                  <a:pos x="107" y="1144"/>
                </a:cxn>
                <a:cxn ang="0">
                  <a:pos x="21" y="1095"/>
                </a:cxn>
                <a:cxn ang="0">
                  <a:pos x="35" y="1001"/>
                </a:cxn>
                <a:cxn ang="0">
                  <a:pos x="146" y="873"/>
                </a:cxn>
                <a:cxn ang="0">
                  <a:pos x="61" y="786"/>
                </a:cxn>
              </a:cxnLst>
              <a:rect l="0" t="0" r="r" b="b"/>
              <a:pathLst>
                <a:path w="896" h="1498">
                  <a:moveTo>
                    <a:pt x="61" y="786"/>
                  </a:moveTo>
                  <a:lnTo>
                    <a:pt x="56" y="758"/>
                  </a:lnTo>
                  <a:lnTo>
                    <a:pt x="69" y="744"/>
                  </a:lnTo>
                  <a:lnTo>
                    <a:pt x="85" y="741"/>
                  </a:lnTo>
                  <a:lnTo>
                    <a:pt x="104" y="704"/>
                  </a:lnTo>
                  <a:lnTo>
                    <a:pt x="120" y="692"/>
                  </a:lnTo>
                  <a:lnTo>
                    <a:pt x="136" y="698"/>
                  </a:lnTo>
                  <a:lnTo>
                    <a:pt x="195" y="759"/>
                  </a:lnTo>
                  <a:lnTo>
                    <a:pt x="209" y="754"/>
                  </a:lnTo>
                  <a:lnTo>
                    <a:pt x="207" y="726"/>
                  </a:lnTo>
                  <a:lnTo>
                    <a:pt x="178" y="675"/>
                  </a:lnTo>
                  <a:lnTo>
                    <a:pt x="187" y="666"/>
                  </a:lnTo>
                  <a:lnTo>
                    <a:pt x="212" y="660"/>
                  </a:lnTo>
                  <a:lnTo>
                    <a:pt x="222" y="641"/>
                  </a:lnTo>
                  <a:lnTo>
                    <a:pt x="206" y="603"/>
                  </a:lnTo>
                  <a:lnTo>
                    <a:pt x="183" y="585"/>
                  </a:lnTo>
                  <a:lnTo>
                    <a:pt x="179" y="559"/>
                  </a:lnTo>
                  <a:lnTo>
                    <a:pt x="163" y="546"/>
                  </a:lnTo>
                  <a:lnTo>
                    <a:pt x="118" y="535"/>
                  </a:lnTo>
                  <a:lnTo>
                    <a:pt x="95" y="511"/>
                  </a:lnTo>
                  <a:lnTo>
                    <a:pt x="115" y="431"/>
                  </a:lnTo>
                  <a:lnTo>
                    <a:pt x="104" y="411"/>
                  </a:lnTo>
                  <a:lnTo>
                    <a:pt x="66" y="398"/>
                  </a:lnTo>
                  <a:lnTo>
                    <a:pt x="6" y="404"/>
                  </a:lnTo>
                  <a:lnTo>
                    <a:pt x="0" y="399"/>
                  </a:lnTo>
                  <a:lnTo>
                    <a:pt x="1" y="400"/>
                  </a:lnTo>
                  <a:lnTo>
                    <a:pt x="2" y="384"/>
                  </a:lnTo>
                  <a:lnTo>
                    <a:pt x="8" y="365"/>
                  </a:lnTo>
                  <a:lnTo>
                    <a:pt x="8" y="362"/>
                  </a:lnTo>
                  <a:lnTo>
                    <a:pt x="7" y="357"/>
                  </a:lnTo>
                  <a:lnTo>
                    <a:pt x="5" y="349"/>
                  </a:lnTo>
                  <a:lnTo>
                    <a:pt x="1" y="335"/>
                  </a:lnTo>
                  <a:lnTo>
                    <a:pt x="3" y="327"/>
                  </a:lnTo>
                  <a:lnTo>
                    <a:pt x="6" y="324"/>
                  </a:lnTo>
                  <a:lnTo>
                    <a:pt x="10" y="323"/>
                  </a:lnTo>
                  <a:lnTo>
                    <a:pt x="16" y="330"/>
                  </a:lnTo>
                  <a:lnTo>
                    <a:pt x="19" y="327"/>
                  </a:lnTo>
                  <a:lnTo>
                    <a:pt x="21" y="315"/>
                  </a:lnTo>
                  <a:lnTo>
                    <a:pt x="26" y="307"/>
                  </a:lnTo>
                  <a:lnTo>
                    <a:pt x="28" y="299"/>
                  </a:lnTo>
                  <a:lnTo>
                    <a:pt x="27" y="289"/>
                  </a:lnTo>
                  <a:lnTo>
                    <a:pt x="29" y="276"/>
                  </a:lnTo>
                  <a:lnTo>
                    <a:pt x="40" y="275"/>
                  </a:lnTo>
                  <a:lnTo>
                    <a:pt x="51" y="269"/>
                  </a:lnTo>
                  <a:lnTo>
                    <a:pt x="59" y="260"/>
                  </a:lnTo>
                  <a:lnTo>
                    <a:pt x="63" y="255"/>
                  </a:lnTo>
                  <a:lnTo>
                    <a:pt x="66" y="256"/>
                  </a:lnTo>
                  <a:lnTo>
                    <a:pt x="71" y="269"/>
                  </a:lnTo>
                  <a:lnTo>
                    <a:pt x="75" y="272"/>
                  </a:lnTo>
                  <a:lnTo>
                    <a:pt x="79" y="273"/>
                  </a:lnTo>
                  <a:lnTo>
                    <a:pt x="82" y="271"/>
                  </a:lnTo>
                  <a:lnTo>
                    <a:pt x="82" y="266"/>
                  </a:lnTo>
                  <a:lnTo>
                    <a:pt x="82" y="263"/>
                  </a:lnTo>
                  <a:lnTo>
                    <a:pt x="72" y="236"/>
                  </a:lnTo>
                  <a:lnTo>
                    <a:pt x="75" y="230"/>
                  </a:lnTo>
                  <a:lnTo>
                    <a:pt x="78" y="228"/>
                  </a:lnTo>
                  <a:lnTo>
                    <a:pt x="94" y="228"/>
                  </a:lnTo>
                  <a:lnTo>
                    <a:pt x="96" y="225"/>
                  </a:lnTo>
                  <a:lnTo>
                    <a:pt x="94" y="220"/>
                  </a:lnTo>
                  <a:lnTo>
                    <a:pt x="83" y="215"/>
                  </a:lnTo>
                  <a:lnTo>
                    <a:pt x="83" y="212"/>
                  </a:lnTo>
                  <a:lnTo>
                    <a:pt x="90" y="204"/>
                  </a:lnTo>
                  <a:lnTo>
                    <a:pt x="91" y="190"/>
                  </a:lnTo>
                  <a:lnTo>
                    <a:pt x="102" y="173"/>
                  </a:lnTo>
                  <a:lnTo>
                    <a:pt x="103" y="150"/>
                  </a:lnTo>
                  <a:lnTo>
                    <a:pt x="107" y="147"/>
                  </a:lnTo>
                  <a:lnTo>
                    <a:pt x="114" y="146"/>
                  </a:lnTo>
                  <a:lnTo>
                    <a:pt x="115" y="129"/>
                  </a:lnTo>
                  <a:lnTo>
                    <a:pt x="113" y="125"/>
                  </a:lnTo>
                  <a:lnTo>
                    <a:pt x="108" y="124"/>
                  </a:lnTo>
                  <a:lnTo>
                    <a:pt x="104" y="121"/>
                  </a:lnTo>
                  <a:lnTo>
                    <a:pt x="103" y="118"/>
                  </a:lnTo>
                  <a:lnTo>
                    <a:pt x="105" y="112"/>
                  </a:lnTo>
                  <a:lnTo>
                    <a:pt x="105" y="107"/>
                  </a:lnTo>
                  <a:lnTo>
                    <a:pt x="126" y="93"/>
                  </a:lnTo>
                  <a:lnTo>
                    <a:pt x="152" y="94"/>
                  </a:lnTo>
                  <a:lnTo>
                    <a:pt x="157" y="91"/>
                  </a:lnTo>
                  <a:lnTo>
                    <a:pt x="167" y="80"/>
                  </a:lnTo>
                  <a:lnTo>
                    <a:pt x="174" y="67"/>
                  </a:lnTo>
                  <a:lnTo>
                    <a:pt x="180" y="62"/>
                  </a:lnTo>
                  <a:lnTo>
                    <a:pt x="223" y="54"/>
                  </a:lnTo>
                  <a:lnTo>
                    <a:pt x="229" y="53"/>
                  </a:lnTo>
                  <a:lnTo>
                    <a:pt x="248" y="49"/>
                  </a:lnTo>
                  <a:lnTo>
                    <a:pt x="254" y="45"/>
                  </a:lnTo>
                  <a:lnTo>
                    <a:pt x="269" y="44"/>
                  </a:lnTo>
                  <a:lnTo>
                    <a:pt x="341" y="29"/>
                  </a:lnTo>
                  <a:lnTo>
                    <a:pt x="343" y="27"/>
                  </a:lnTo>
                  <a:lnTo>
                    <a:pt x="368" y="20"/>
                  </a:lnTo>
                  <a:lnTo>
                    <a:pt x="410" y="10"/>
                  </a:lnTo>
                  <a:lnTo>
                    <a:pt x="415" y="10"/>
                  </a:lnTo>
                  <a:lnTo>
                    <a:pt x="424" y="17"/>
                  </a:lnTo>
                  <a:lnTo>
                    <a:pt x="426" y="23"/>
                  </a:lnTo>
                  <a:lnTo>
                    <a:pt x="435" y="31"/>
                  </a:lnTo>
                  <a:lnTo>
                    <a:pt x="466" y="43"/>
                  </a:lnTo>
                  <a:lnTo>
                    <a:pt x="489" y="61"/>
                  </a:lnTo>
                  <a:lnTo>
                    <a:pt x="494" y="64"/>
                  </a:lnTo>
                  <a:lnTo>
                    <a:pt x="506" y="70"/>
                  </a:lnTo>
                  <a:lnTo>
                    <a:pt x="523" y="74"/>
                  </a:lnTo>
                  <a:lnTo>
                    <a:pt x="531" y="74"/>
                  </a:lnTo>
                  <a:lnTo>
                    <a:pt x="545" y="69"/>
                  </a:lnTo>
                  <a:lnTo>
                    <a:pt x="573" y="60"/>
                  </a:lnTo>
                  <a:lnTo>
                    <a:pt x="576" y="57"/>
                  </a:lnTo>
                  <a:lnTo>
                    <a:pt x="596" y="52"/>
                  </a:lnTo>
                  <a:lnTo>
                    <a:pt x="612" y="45"/>
                  </a:lnTo>
                  <a:lnTo>
                    <a:pt x="630" y="42"/>
                  </a:lnTo>
                  <a:lnTo>
                    <a:pt x="633" y="41"/>
                  </a:lnTo>
                  <a:lnTo>
                    <a:pt x="735" y="8"/>
                  </a:lnTo>
                  <a:lnTo>
                    <a:pt x="749" y="5"/>
                  </a:lnTo>
                  <a:lnTo>
                    <a:pt x="757" y="1"/>
                  </a:lnTo>
                  <a:lnTo>
                    <a:pt x="757" y="0"/>
                  </a:lnTo>
                  <a:lnTo>
                    <a:pt x="771" y="77"/>
                  </a:lnTo>
                  <a:lnTo>
                    <a:pt x="771" y="265"/>
                  </a:lnTo>
                  <a:lnTo>
                    <a:pt x="551" y="346"/>
                  </a:lnTo>
                  <a:lnTo>
                    <a:pt x="530" y="370"/>
                  </a:lnTo>
                  <a:lnTo>
                    <a:pt x="518" y="400"/>
                  </a:lnTo>
                  <a:lnTo>
                    <a:pt x="527" y="424"/>
                  </a:lnTo>
                  <a:lnTo>
                    <a:pt x="560" y="427"/>
                  </a:lnTo>
                  <a:lnTo>
                    <a:pt x="580" y="440"/>
                  </a:lnTo>
                  <a:lnTo>
                    <a:pt x="617" y="502"/>
                  </a:lnTo>
                  <a:lnTo>
                    <a:pt x="641" y="519"/>
                  </a:lnTo>
                  <a:lnTo>
                    <a:pt x="688" y="516"/>
                  </a:lnTo>
                  <a:lnTo>
                    <a:pt x="720" y="495"/>
                  </a:lnTo>
                  <a:lnTo>
                    <a:pt x="754" y="505"/>
                  </a:lnTo>
                  <a:lnTo>
                    <a:pt x="777" y="580"/>
                  </a:lnTo>
                  <a:lnTo>
                    <a:pt x="799" y="599"/>
                  </a:lnTo>
                  <a:lnTo>
                    <a:pt x="798" y="628"/>
                  </a:lnTo>
                  <a:lnTo>
                    <a:pt x="817" y="664"/>
                  </a:lnTo>
                  <a:lnTo>
                    <a:pt x="845" y="824"/>
                  </a:lnTo>
                  <a:lnTo>
                    <a:pt x="890" y="863"/>
                  </a:lnTo>
                  <a:lnTo>
                    <a:pt x="864" y="883"/>
                  </a:lnTo>
                  <a:lnTo>
                    <a:pt x="817" y="966"/>
                  </a:lnTo>
                  <a:lnTo>
                    <a:pt x="833" y="1011"/>
                  </a:lnTo>
                  <a:lnTo>
                    <a:pt x="890" y="1028"/>
                  </a:lnTo>
                  <a:lnTo>
                    <a:pt x="896" y="1048"/>
                  </a:lnTo>
                  <a:lnTo>
                    <a:pt x="829" y="1077"/>
                  </a:lnTo>
                  <a:lnTo>
                    <a:pt x="790" y="1109"/>
                  </a:lnTo>
                  <a:lnTo>
                    <a:pt x="790" y="1162"/>
                  </a:lnTo>
                  <a:lnTo>
                    <a:pt x="769" y="1297"/>
                  </a:lnTo>
                  <a:lnTo>
                    <a:pt x="738" y="1391"/>
                  </a:lnTo>
                  <a:lnTo>
                    <a:pt x="700" y="1412"/>
                  </a:lnTo>
                  <a:lnTo>
                    <a:pt x="669" y="1414"/>
                  </a:lnTo>
                  <a:lnTo>
                    <a:pt x="649" y="1431"/>
                  </a:lnTo>
                  <a:lnTo>
                    <a:pt x="626" y="1469"/>
                  </a:lnTo>
                  <a:lnTo>
                    <a:pt x="600" y="1478"/>
                  </a:lnTo>
                  <a:lnTo>
                    <a:pt x="534" y="1458"/>
                  </a:lnTo>
                  <a:lnTo>
                    <a:pt x="483" y="1498"/>
                  </a:lnTo>
                  <a:lnTo>
                    <a:pt x="416" y="1482"/>
                  </a:lnTo>
                  <a:lnTo>
                    <a:pt x="396" y="1444"/>
                  </a:lnTo>
                  <a:lnTo>
                    <a:pt x="357" y="1422"/>
                  </a:lnTo>
                  <a:lnTo>
                    <a:pt x="303" y="1406"/>
                  </a:lnTo>
                  <a:lnTo>
                    <a:pt x="268" y="1427"/>
                  </a:lnTo>
                  <a:lnTo>
                    <a:pt x="256" y="1375"/>
                  </a:lnTo>
                  <a:lnTo>
                    <a:pt x="275" y="1293"/>
                  </a:lnTo>
                  <a:lnTo>
                    <a:pt x="261" y="1244"/>
                  </a:lnTo>
                  <a:lnTo>
                    <a:pt x="234" y="1221"/>
                  </a:lnTo>
                  <a:lnTo>
                    <a:pt x="107" y="1144"/>
                  </a:lnTo>
                  <a:lnTo>
                    <a:pt x="99" y="1100"/>
                  </a:lnTo>
                  <a:lnTo>
                    <a:pt x="81" y="1094"/>
                  </a:lnTo>
                  <a:lnTo>
                    <a:pt x="21" y="1095"/>
                  </a:lnTo>
                  <a:lnTo>
                    <a:pt x="0" y="1066"/>
                  </a:lnTo>
                  <a:lnTo>
                    <a:pt x="7" y="1036"/>
                  </a:lnTo>
                  <a:lnTo>
                    <a:pt x="35" y="1001"/>
                  </a:lnTo>
                  <a:lnTo>
                    <a:pt x="74" y="1002"/>
                  </a:lnTo>
                  <a:lnTo>
                    <a:pt x="109" y="927"/>
                  </a:lnTo>
                  <a:lnTo>
                    <a:pt x="146" y="873"/>
                  </a:lnTo>
                  <a:lnTo>
                    <a:pt x="150" y="826"/>
                  </a:lnTo>
                  <a:lnTo>
                    <a:pt x="113" y="797"/>
                  </a:lnTo>
                  <a:lnTo>
                    <a:pt x="61" y="786"/>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4" name="Freeform 87"/>
            <p:cNvSpPr>
              <a:spLocks/>
            </p:cNvSpPr>
            <p:nvPr/>
          </p:nvSpPr>
          <p:spPr bwMode="auto">
            <a:xfrm>
              <a:off x="3155950" y="1128713"/>
              <a:ext cx="1422400" cy="2378075"/>
            </a:xfrm>
            <a:custGeom>
              <a:avLst/>
              <a:gdLst/>
              <a:ahLst/>
              <a:cxnLst>
                <a:cxn ang="0">
                  <a:pos x="69" y="744"/>
                </a:cxn>
                <a:cxn ang="0">
                  <a:pos x="120" y="692"/>
                </a:cxn>
                <a:cxn ang="0">
                  <a:pos x="209" y="754"/>
                </a:cxn>
                <a:cxn ang="0">
                  <a:pos x="187" y="666"/>
                </a:cxn>
                <a:cxn ang="0">
                  <a:pos x="206" y="603"/>
                </a:cxn>
                <a:cxn ang="0">
                  <a:pos x="163" y="546"/>
                </a:cxn>
                <a:cxn ang="0">
                  <a:pos x="115" y="431"/>
                </a:cxn>
                <a:cxn ang="0">
                  <a:pos x="6" y="404"/>
                </a:cxn>
                <a:cxn ang="0">
                  <a:pos x="2" y="384"/>
                </a:cxn>
                <a:cxn ang="0">
                  <a:pos x="7" y="357"/>
                </a:cxn>
                <a:cxn ang="0">
                  <a:pos x="3" y="327"/>
                </a:cxn>
                <a:cxn ang="0">
                  <a:pos x="16" y="330"/>
                </a:cxn>
                <a:cxn ang="0">
                  <a:pos x="26" y="307"/>
                </a:cxn>
                <a:cxn ang="0">
                  <a:pos x="29" y="276"/>
                </a:cxn>
                <a:cxn ang="0">
                  <a:pos x="59" y="260"/>
                </a:cxn>
                <a:cxn ang="0">
                  <a:pos x="71" y="269"/>
                </a:cxn>
                <a:cxn ang="0">
                  <a:pos x="82" y="271"/>
                </a:cxn>
                <a:cxn ang="0">
                  <a:pos x="72" y="236"/>
                </a:cxn>
                <a:cxn ang="0">
                  <a:pos x="94" y="228"/>
                </a:cxn>
                <a:cxn ang="0">
                  <a:pos x="83" y="215"/>
                </a:cxn>
                <a:cxn ang="0">
                  <a:pos x="91" y="190"/>
                </a:cxn>
                <a:cxn ang="0">
                  <a:pos x="107" y="147"/>
                </a:cxn>
                <a:cxn ang="0">
                  <a:pos x="113" y="125"/>
                </a:cxn>
                <a:cxn ang="0">
                  <a:pos x="103" y="118"/>
                </a:cxn>
                <a:cxn ang="0">
                  <a:pos x="126" y="93"/>
                </a:cxn>
                <a:cxn ang="0">
                  <a:pos x="167" y="80"/>
                </a:cxn>
                <a:cxn ang="0">
                  <a:pos x="223" y="54"/>
                </a:cxn>
                <a:cxn ang="0">
                  <a:pos x="254" y="45"/>
                </a:cxn>
                <a:cxn ang="0">
                  <a:pos x="343" y="27"/>
                </a:cxn>
                <a:cxn ang="0">
                  <a:pos x="415" y="10"/>
                </a:cxn>
                <a:cxn ang="0">
                  <a:pos x="435" y="31"/>
                </a:cxn>
                <a:cxn ang="0">
                  <a:pos x="494" y="64"/>
                </a:cxn>
                <a:cxn ang="0">
                  <a:pos x="531" y="74"/>
                </a:cxn>
                <a:cxn ang="0">
                  <a:pos x="576" y="57"/>
                </a:cxn>
                <a:cxn ang="0">
                  <a:pos x="630" y="42"/>
                </a:cxn>
                <a:cxn ang="0">
                  <a:pos x="749" y="5"/>
                </a:cxn>
                <a:cxn ang="0">
                  <a:pos x="771" y="77"/>
                </a:cxn>
                <a:cxn ang="0">
                  <a:pos x="530" y="370"/>
                </a:cxn>
                <a:cxn ang="0">
                  <a:pos x="560" y="427"/>
                </a:cxn>
                <a:cxn ang="0">
                  <a:pos x="641" y="519"/>
                </a:cxn>
                <a:cxn ang="0">
                  <a:pos x="754" y="505"/>
                </a:cxn>
                <a:cxn ang="0">
                  <a:pos x="798" y="628"/>
                </a:cxn>
                <a:cxn ang="0">
                  <a:pos x="890" y="863"/>
                </a:cxn>
                <a:cxn ang="0">
                  <a:pos x="833" y="1011"/>
                </a:cxn>
                <a:cxn ang="0">
                  <a:pos x="829" y="1077"/>
                </a:cxn>
                <a:cxn ang="0">
                  <a:pos x="769" y="1297"/>
                </a:cxn>
                <a:cxn ang="0">
                  <a:pos x="669" y="1414"/>
                </a:cxn>
                <a:cxn ang="0">
                  <a:pos x="600" y="1478"/>
                </a:cxn>
                <a:cxn ang="0">
                  <a:pos x="416" y="1482"/>
                </a:cxn>
                <a:cxn ang="0">
                  <a:pos x="303" y="1406"/>
                </a:cxn>
                <a:cxn ang="0">
                  <a:pos x="275" y="1293"/>
                </a:cxn>
                <a:cxn ang="0">
                  <a:pos x="107" y="1144"/>
                </a:cxn>
                <a:cxn ang="0">
                  <a:pos x="21" y="1095"/>
                </a:cxn>
                <a:cxn ang="0">
                  <a:pos x="35" y="1001"/>
                </a:cxn>
                <a:cxn ang="0">
                  <a:pos x="146" y="873"/>
                </a:cxn>
                <a:cxn ang="0">
                  <a:pos x="61" y="786"/>
                </a:cxn>
              </a:cxnLst>
              <a:rect l="0" t="0" r="r" b="b"/>
              <a:pathLst>
                <a:path w="896" h="1498">
                  <a:moveTo>
                    <a:pt x="61" y="786"/>
                  </a:moveTo>
                  <a:lnTo>
                    <a:pt x="56" y="758"/>
                  </a:lnTo>
                  <a:lnTo>
                    <a:pt x="69" y="744"/>
                  </a:lnTo>
                  <a:lnTo>
                    <a:pt x="85" y="741"/>
                  </a:lnTo>
                  <a:lnTo>
                    <a:pt x="104" y="704"/>
                  </a:lnTo>
                  <a:lnTo>
                    <a:pt x="120" y="692"/>
                  </a:lnTo>
                  <a:lnTo>
                    <a:pt x="136" y="698"/>
                  </a:lnTo>
                  <a:lnTo>
                    <a:pt x="195" y="759"/>
                  </a:lnTo>
                  <a:lnTo>
                    <a:pt x="209" y="754"/>
                  </a:lnTo>
                  <a:lnTo>
                    <a:pt x="207" y="726"/>
                  </a:lnTo>
                  <a:lnTo>
                    <a:pt x="178" y="675"/>
                  </a:lnTo>
                  <a:lnTo>
                    <a:pt x="187" y="666"/>
                  </a:lnTo>
                  <a:lnTo>
                    <a:pt x="212" y="660"/>
                  </a:lnTo>
                  <a:lnTo>
                    <a:pt x="222" y="641"/>
                  </a:lnTo>
                  <a:lnTo>
                    <a:pt x="206" y="603"/>
                  </a:lnTo>
                  <a:lnTo>
                    <a:pt x="183" y="585"/>
                  </a:lnTo>
                  <a:lnTo>
                    <a:pt x="179" y="559"/>
                  </a:lnTo>
                  <a:lnTo>
                    <a:pt x="163" y="546"/>
                  </a:lnTo>
                  <a:lnTo>
                    <a:pt x="118" y="535"/>
                  </a:lnTo>
                  <a:lnTo>
                    <a:pt x="95" y="511"/>
                  </a:lnTo>
                  <a:lnTo>
                    <a:pt x="115" y="431"/>
                  </a:lnTo>
                  <a:lnTo>
                    <a:pt x="104" y="411"/>
                  </a:lnTo>
                  <a:lnTo>
                    <a:pt x="66" y="398"/>
                  </a:lnTo>
                  <a:lnTo>
                    <a:pt x="6" y="404"/>
                  </a:lnTo>
                  <a:lnTo>
                    <a:pt x="0" y="399"/>
                  </a:lnTo>
                  <a:lnTo>
                    <a:pt x="1" y="400"/>
                  </a:lnTo>
                  <a:lnTo>
                    <a:pt x="2" y="384"/>
                  </a:lnTo>
                  <a:lnTo>
                    <a:pt x="8" y="365"/>
                  </a:lnTo>
                  <a:lnTo>
                    <a:pt x="8" y="362"/>
                  </a:lnTo>
                  <a:lnTo>
                    <a:pt x="7" y="357"/>
                  </a:lnTo>
                  <a:lnTo>
                    <a:pt x="5" y="349"/>
                  </a:lnTo>
                  <a:lnTo>
                    <a:pt x="1" y="335"/>
                  </a:lnTo>
                  <a:lnTo>
                    <a:pt x="3" y="327"/>
                  </a:lnTo>
                  <a:lnTo>
                    <a:pt x="6" y="324"/>
                  </a:lnTo>
                  <a:lnTo>
                    <a:pt x="10" y="323"/>
                  </a:lnTo>
                  <a:lnTo>
                    <a:pt x="16" y="330"/>
                  </a:lnTo>
                  <a:lnTo>
                    <a:pt x="19" y="327"/>
                  </a:lnTo>
                  <a:lnTo>
                    <a:pt x="21" y="315"/>
                  </a:lnTo>
                  <a:lnTo>
                    <a:pt x="26" y="307"/>
                  </a:lnTo>
                  <a:lnTo>
                    <a:pt x="28" y="299"/>
                  </a:lnTo>
                  <a:lnTo>
                    <a:pt x="27" y="289"/>
                  </a:lnTo>
                  <a:lnTo>
                    <a:pt x="29" y="276"/>
                  </a:lnTo>
                  <a:lnTo>
                    <a:pt x="40" y="275"/>
                  </a:lnTo>
                  <a:lnTo>
                    <a:pt x="51" y="269"/>
                  </a:lnTo>
                  <a:lnTo>
                    <a:pt x="59" y="260"/>
                  </a:lnTo>
                  <a:lnTo>
                    <a:pt x="63" y="255"/>
                  </a:lnTo>
                  <a:lnTo>
                    <a:pt x="66" y="256"/>
                  </a:lnTo>
                  <a:lnTo>
                    <a:pt x="71" y="269"/>
                  </a:lnTo>
                  <a:lnTo>
                    <a:pt x="75" y="272"/>
                  </a:lnTo>
                  <a:lnTo>
                    <a:pt x="79" y="273"/>
                  </a:lnTo>
                  <a:lnTo>
                    <a:pt x="82" y="271"/>
                  </a:lnTo>
                  <a:lnTo>
                    <a:pt x="82" y="266"/>
                  </a:lnTo>
                  <a:lnTo>
                    <a:pt x="82" y="263"/>
                  </a:lnTo>
                  <a:lnTo>
                    <a:pt x="72" y="236"/>
                  </a:lnTo>
                  <a:lnTo>
                    <a:pt x="75" y="230"/>
                  </a:lnTo>
                  <a:lnTo>
                    <a:pt x="78" y="228"/>
                  </a:lnTo>
                  <a:lnTo>
                    <a:pt x="94" y="228"/>
                  </a:lnTo>
                  <a:lnTo>
                    <a:pt x="96" y="225"/>
                  </a:lnTo>
                  <a:lnTo>
                    <a:pt x="94" y="220"/>
                  </a:lnTo>
                  <a:lnTo>
                    <a:pt x="83" y="215"/>
                  </a:lnTo>
                  <a:lnTo>
                    <a:pt x="83" y="212"/>
                  </a:lnTo>
                  <a:lnTo>
                    <a:pt x="90" y="204"/>
                  </a:lnTo>
                  <a:lnTo>
                    <a:pt x="91" y="190"/>
                  </a:lnTo>
                  <a:lnTo>
                    <a:pt x="102" y="173"/>
                  </a:lnTo>
                  <a:lnTo>
                    <a:pt x="103" y="150"/>
                  </a:lnTo>
                  <a:lnTo>
                    <a:pt x="107" y="147"/>
                  </a:lnTo>
                  <a:lnTo>
                    <a:pt x="114" y="146"/>
                  </a:lnTo>
                  <a:lnTo>
                    <a:pt x="115" y="129"/>
                  </a:lnTo>
                  <a:lnTo>
                    <a:pt x="113" y="125"/>
                  </a:lnTo>
                  <a:lnTo>
                    <a:pt x="108" y="124"/>
                  </a:lnTo>
                  <a:lnTo>
                    <a:pt x="104" y="121"/>
                  </a:lnTo>
                  <a:lnTo>
                    <a:pt x="103" y="118"/>
                  </a:lnTo>
                  <a:lnTo>
                    <a:pt x="105" y="112"/>
                  </a:lnTo>
                  <a:lnTo>
                    <a:pt x="105" y="107"/>
                  </a:lnTo>
                  <a:lnTo>
                    <a:pt x="126" y="93"/>
                  </a:lnTo>
                  <a:lnTo>
                    <a:pt x="152" y="94"/>
                  </a:lnTo>
                  <a:lnTo>
                    <a:pt x="157" y="91"/>
                  </a:lnTo>
                  <a:lnTo>
                    <a:pt x="167" y="80"/>
                  </a:lnTo>
                  <a:lnTo>
                    <a:pt x="174" y="67"/>
                  </a:lnTo>
                  <a:lnTo>
                    <a:pt x="180" y="62"/>
                  </a:lnTo>
                  <a:lnTo>
                    <a:pt x="223" y="54"/>
                  </a:lnTo>
                  <a:lnTo>
                    <a:pt x="229" y="53"/>
                  </a:lnTo>
                  <a:lnTo>
                    <a:pt x="248" y="49"/>
                  </a:lnTo>
                  <a:lnTo>
                    <a:pt x="254" y="45"/>
                  </a:lnTo>
                  <a:lnTo>
                    <a:pt x="269" y="44"/>
                  </a:lnTo>
                  <a:lnTo>
                    <a:pt x="341" y="29"/>
                  </a:lnTo>
                  <a:lnTo>
                    <a:pt x="343" y="27"/>
                  </a:lnTo>
                  <a:lnTo>
                    <a:pt x="368" y="20"/>
                  </a:lnTo>
                  <a:lnTo>
                    <a:pt x="410" y="10"/>
                  </a:lnTo>
                  <a:lnTo>
                    <a:pt x="415" y="10"/>
                  </a:lnTo>
                  <a:lnTo>
                    <a:pt x="424" y="17"/>
                  </a:lnTo>
                  <a:lnTo>
                    <a:pt x="426" y="23"/>
                  </a:lnTo>
                  <a:lnTo>
                    <a:pt x="435" y="31"/>
                  </a:lnTo>
                  <a:lnTo>
                    <a:pt x="466" y="43"/>
                  </a:lnTo>
                  <a:lnTo>
                    <a:pt x="489" y="61"/>
                  </a:lnTo>
                  <a:lnTo>
                    <a:pt x="494" y="64"/>
                  </a:lnTo>
                  <a:lnTo>
                    <a:pt x="506" y="70"/>
                  </a:lnTo>
                  <a:lnTo>
                    <a:pt x="523" y="74"/>
                  </a:lnTo>
                  <a:lnTo>
                    <a:pt x="531" y="74"/>
                  </a:lnTo>
                  <a:lnTo>
                    <a:pt x="545" y="69"/>
                  </a:lnTo>
                  <a:lnTo>
                    <a:pt x="573" y="60"/>
                  </a:lnTo>
                  <a:lnTo>
                    <a:pt x="576" y="57"/>
                  </a:lnTo>
                  <a:lnTo>
                    <a:pt x="596" y="52"/>
                  </a:lnTo>
                  <a:lnTo>
                    <a:pt x="612" y="45"/>
                  </a:lnTo>
                  <a:lnTo>
                    <a:pt x="630" y="42"/>
                  </a:lnTo>
                  <a:lnTo>
                    <a:pt x="633" y="41"/>
                  </a:lnTo>
                  <a:lnTo>
                    <a:pt x="735" y="8"/>
                  </a:lnTo>
                  <a:lnTo>
                    <a:pt x="749" y="5"/>
                  </a:lnTo>
                  <a:lnTo>
                    <a:pt x="757" y="1"/>
                  </a:lnTo>
                  <a:lnTo>
                    <a:pt x="757" y="0"/>
                  </a:lnTo>
                  <a:lnTo>
                    <a:pt x="771" y="77"/>
                  </a:lnTo>
                  <a:lnTo>
                    <a:pt x="771" y="265"/>
                  </a:lnTo>
                  <a:lnTo>
                    <a:pt x="551" y="346"/>
                  </a:lnTo>
                  <a:lnTo>
                    <a:pt x="530" y="370"/>
                  </a:lnTo>
                  <a:lnTo>
                    <a:pt x="518" y="400"/>
                  </a:lnTo>
                  <a:lnTo>
                    <a:pt x="527" y="424"/>
                  </a:lnTo>
                  <a:lnTo>
                    <a:pt x="560" y="427"/>
                  </a:lnTo>
                  <a:lnTo>
                    <a:pt x="580" y="440"/>
                  </a:lnTo>
                  <a:lnTo>
                    <a:pt x="617" y="502"/>
                  </a:lnTo>
                  <a:lnTo>
                    <a:pt x="641" y="519"/>
                  </a:lnTo>
                  <a:lnTo>
                    <a:pt x="688" y="516"/>
                  </a:lnTo>
                  <a:lnTo>
                    <a:pt x="720" y="495"/>
                  </a:lnTo>
                  <a:lnTo>
                    <a:pt x="754" y="505"/>
                  </a:lnTo>
                  <a:lnTo>
                    <a:pt x="777" y="580"/>
                  </a:lnTo>
                  <a:lnTo>
                    <a:pt x="799" y="599"/>
                  </a:lnTo>
                  <a:lnTo>
                    <a:pt x="798" y="628"/>
                  </a:lnTo>
                  <a:lnTo>
                    <a:pt x="817" y="664"/>
                  </a:lnTo>
                  <a:lnTo>
                    <a:pt x="845" y="824"/>
                  </a:lnTo>
                  <a:lnTo>
                    <a:pt x="890" y="863"/>
                  </a:lnTo>
                  <a:lnTo>
                    <a:pt x="864" y="883"/>
                  </a:lnTo>
                  <a:lnTo>
                    <a:pt x="817" y="966"/>
                  </a:lnTo>
                  <a:lnTo>
                    <a:pt x="833" y="1011"/>
                  </a:lnTo>
                  <a:lnTo>
                    <a:pt x="890" y="1028"/>
                  </a:lnTo>
                  <a:lnTo>
                    <a:pt x="896" y="1048"/>
                  </a:lnTo>
                  <a:lnTo>
                    <a:pt x="829" y="1077"/>
                  </a:lnTo>
                  <a:lnTo>
                    <a:pt x="790" y="1109"/>
                  </a:lnTo>
                  <a:lnTo>
                    <a:pt x="790" y="1162"/>
                  </a:lnTo>
                  <a:lnTo>
                    <a:pt x="769" y="1297"/>
                  </a:lnTo>
                  <a:lnTo>
                    <a:pt x="738" y="1391"/>
                  </a:lnTo>
                  <a:lnTo>
                    <a:pt x="700" y="1412"/>
                  </a:lnTo>
                  <a:lnTo>
                    <a:pt x="669" y="1414"/>
                  </a:lnTo>
                  <a:lnTo>
                    <a:pt x="649" y="1431"/>
                  </a:lnTo>
                  <a:lnTo>
                    <a:pt x="626" y="1469"/>
                  </a:lnTo>
                  <a:lnTo>
                    <a:pt x="600" y="1478"/>
                  </a:lnTo>
                  <a:lnTo>
                    <a:pt x="534" y="1458"/>
                  </a:lnTo>
                  <a:lnTo>
                    <a:pt x="483" y="1498"/>
                  </a:lnTo>
                  <a:lnTo>
                    <a:pt x="416" y="1482"/>
                  </a:lnTo>
                  <a:lnTo>
                    <a:pt x="396" y="1444"/>
                  </a:lnTo>
                  <a:lnTo>
                    <a:pt x="357" y="1422"/>
                  </a:lnTo>
                  <a:lnTo>
                    <a:pt x="303" y="1406"/>
                  </a:lnTo>
                  <a:lnTo>
                    <a:pt x="268" y="1427"/>
                  </a:lnTo>
                  <a:lnTo>
                    <a:pt x="256" y="1375"/>
                  </a:lnTo>
                  <a:lnTo>
                    <a:pt x="275" y="1293"/>
                  </a:lnTo>
                  <a:lnTo>
                    <a:pt x="261" y="1244"/>
                  </a:lnTo>
                  <a:lnTo>
                    <a:pt x="234" y="1221"/>
                  </a:lnTo>
                  <a:lnTo>
                    <a:pt x="107" y="1144"/>
                  </a:lnTo>
                  <a:lnTo>
                    <a:pt x="99" y="1100"/>
                  </a:lnTo>
                  <a:lnTo>
                    <a:pt x="81" y="1094"/>
                  </a:lnTo>
                  <a:lnTo>
                    <a:pt x="21" y="1095"/>
                  </a:lnTo>
                  <a:lnTo>
                    <a:pt x="0" y="1066"/>
                  </a:lnTo>
                  <a:lnTo>
                    <a:pt x="7" y="1036"/>
                  </a:lnTo>
                  <a:lnTo>
                    <a:pt x="35" y="1001"/>
                  </a:lnTo>
                  <a:lnTo>
                    <a:pt x="74" y="1002"/>
                  </a:lnTo>
                  <a:lnTo>
                    <a:pt x="109" y="927"/>
                  </a:lnTo>
                  <a:lnTo>
                    <a:pt x="146" y="873"/>
                  </a:lnTo>
                  <a:lnTo>
                    <a:pt x="150" y="826"/>
                  </a:lnTo>
                  <a:lnTo>
                    <a:pt x="113" y="797"/>
                  </a:lnTo>
                  <a:lnTo>
                    <a:pt x="61" y="786"/>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5" name="Freeform 88"/>
            <p:cNvSpPr>
              <a:spLocks/>
            </p:cNvSpPr>
            <p:nvPr/>
          </p:nvSpPr>
          <p:spPr bwMode="auto">
            <a:xfrm>
              <a:off x="5287963" y="2784475"/>
              <a:ext cx="1652588" cy="1352550"/>
            </a:xfrm>
            <a:custGeom>
              <a:avLst/>
              <a:gdLst/>
              <a:ahLst/>
              <a:cxnLst>
                <a:cxn ang="0">
                  <a:pos x="896" y="108"/>
                </a:cxn>
                <a:cxn ang="0">
                  <a:pos x="897" y="126"/>
                </a:cxn>
                <a:cxn ang="0">
                  <a:pos x="904" y="157"/>
                </a:cxn>
                <a:cxn ang="0">
                  <a:pos x="902" y="178"/>
                </a:cxn>
                <a:cxn ang="0">
                  <a:pos x="899" y="209"/>
                </a:cxn>
                <a:cxn ang="0">
                  <a:pos x="910" y="268"/>
                </a:cxn>
                <a:cxn ang="0">
                  <a:pos x="913" y="290"/>
                </a:cxn>
                <a:cxn ang="0">
                  <a:pos x="909" y="311"/>
                </a:cxn>
                <a:cxn ang="0">
                  <a:pos x="917" y="314"/>
                </a:cxn>
                <a:cxn ang="0">
                  <a:pos x="921" y="319"/>
                </a:cxn>
                <a:cxn ang="0">
                  <a:pos x="932" y="315"/>
                </a:cxn>
                <a:cxn ang="0">
                  <a:pos x="967" y="349"/>
                </a:cxn>
                <a:cxn ang="0">
                  <a:pos x="978" y="387"/>
                </a:cxn>
                <a:cxn ang="0">
                  <a:pos x="994" y="390"/>
                </a:cxn>
                <a:cxn ang="0">
                  <a:pos x="987" y="400"/>
                </a:cxn>
                <a:cxn ang="0">
                  <a:pos x="999" y="418"/>
                </a:cxn>
                <a:cxn ang="0">
                  <a:pos x="1014" y="434"/>
                </a:cxn>
                <a:cxn ang="0">
                  <a:pos x="1026" y="460"/>
                </a:cxn>
                <a:cxn ang="0">
                  <a:pos x="1041" y="467"/>
                </a:cxn>
                <a:cxn ang="0">
                  <a:pos x="1027" y="493"/>
                </a:cxn>
                <a:cxn ang="0">
                  <a:pos x="1030" y="508"/>
                </a:cxn>
                <a:cxn ang="0">
                  <a:pos x="1009" y="519"/>
                </a:cxn>
                <a:cxn ang="0">
                  <a:pos x="989" y="534"/>
                </a:cxn>
                <a:cxn ang="0">
                  <a:pos x="978" y="545"/>
                </a:cxn>
                <a:cxn ang="0">
                  <a:pos x="957" y="542"/>
                </a:cxn>
                <a:cxn ang="0">
                  <a:pos x="948" y="551"/>
                </a:cxn>
                <a:cxn ang="0">
                  <a:pos x="932" y="561"/>
                </a:cxn>
                <a:cxn ang="0">
                  <a:pos x="918" y="561"/>
                </a:cxn>
                <a:cxn ang="0">
                  <a:pos x="916" y="586"/>
                </a:cxn>
                <a:cxn ang="0">
                  <a:pos x="906" y="593"/>
                </a:cxn>
                <a:cxn ang="0">
                  <a:pos x="892" y="617"/>
                </a:cxn>
                <a:cxn ang="0">
                  <a:pos x="874" y="624"/>
                </a:cxn>
                <a:cxn ang="0">
                  <a:pos x="868" y="638"/>
                </a:cxn>
                <a:cxn ang="0">
                  <a:pos x="858" y="671"/>
                </a:cxn>
                <a:cxn ang="0">
                  <a:pos x="860" y="687"/>
                </a:cxn>
                <a:cxn ang="0">
                  <a:pos x="850" y="685"/>
                </a:cxn>
                <a:cxn ang="0">
                  <a:pos x="850" y="697"/>
                </a:cxn>
                <a:cxn ang="0">
                  <a:pos x="841" y="702"/>
                </a:cxn>
                <a:cxn ang="0">
                  <a:pos x="838" y="723"/>
                </a:cxn>
                <a:cxn ang="0">
                  <a:pos x="836" y="729"/>
                </a:cxn>
                <a:cxn ang="0">
                  <a:pos x="835" y="747"/>
                </a:cxn>
                <a:cxn ang="0">
                  <a:pos x="756" y="752"/>
                </a:cxn>
                <a:cxn ang="0">
                  <a:pos x="596" y="767"/>
                </a:cxn>
                <a:cxn ang="0">
                  <a:pos x="493" y="778"/>
                </a:cxn>
                <a:cxn ang="0">
                  <a:pos x="435" y="814"/>
                </a:cxn>
                <a:cxn ang="0">
                  <a:pos x="353" y="852"/>
                </a:cxn>
                <a:cxn ang="0">
                  <a:pos x="203" y="851"/>
                </a:cxn>
                <a:cxn ang="0">
                  <a:pos x="131" y="803"/>
                </a:cxn>
                <a:cxn ang="0">
                  <a:pos x="116" y="711"/>
                </a:cxn>
                <a:cxn ang="0">
                  <a:pos x="85" y="662"/>
                </a:cxn>
                <a:cxn ang="0">
                  <a:pos x="0" y="611"/>
                </a:cxn>
                <a:cxn ang="0">
                  <a:pos x="28" y="438"/>
                </a:cxn>
                <a:cxn ang="0">
                  <a:pos x="74" y="273"/>
                </a:cxn>
                <a:cxn ang="0">
                  <a:pos x="186" y="171"/>
                </a:cxn>
                <a:cxn ang="0">
                  <a:pos x="264" y="108"/>
                </a:cxn>
                <a:cxn ang="0">
                  <a:pos x="318" y="18"/>
                </a:cxn>
                <a:cxn ang="0">
                  <a:pos x="434" y="0"/>
                </a:cxn>
                <a:cxn ang="0">
                  <a:pos x="524" y="75"/>
                </a:cxn>
                <a:cxn ang="0">
                  <a:pos x="667" y="163"/>
                </a:cxn>
                <a:cxn ang="0">
                  <a:pos x="763" y="145"/>
                </a:cxn>
                <a:cxn ang="0">
                  <a:pos x="804" y="57"/>
                </a:cxn>
                <a:cxn ang="0">
                  <a:pos x="900" y="77"/>
                </a:cxn>
              </a:cxnLst>
              <a:rect l="0" t="0" r="r" b="b"/>
              <a:pathLst>
                <a:path w="1041" h="852">
                  <a:moveTo>
                    <a:pt x="900" y="77"/>
                  </a:moveTo>
                  <a:lnTo>
                    <a:pt x="896" y="108"/>
                  </a:lnTo>
                  <a:lnTo>
                    <a:pt x="898" y="120"/>
                  </a:lnTo>
                  <a:lnTo>
                    <a:pt x="897" y="126"/>
                  </a:lnTo>
                  <a:lnTo>
                    <a:pt x="900" y="151"/>
                  </a:lnTo>
                  <a:lnTo>
                    <a:pt x="904" y="157"/>
                  </a:lnTo>
                  <a:lnTo>
                    <a:pt x="902" y="165"/>
                  </a:lnTo>
                  <a:lnTo>
                    <a:pt x="902" y="178"/>
                  </a:lnTo>
                  <a:lnTo>
                    <a:pt x="902" y="186"/>
                  </a:lnTo>
                  <a:lnTo>
                    <a:pt x="899" y="209"/>
                  </a:lnTo>
                  <a:lnTo>
                    <a:pt x="902" y="227"/>
                  </a:lnTo>
                  <a:lnTo>
                    <a:pt x="910" y="268"/>
                  </a:lnTo>
                  <a:lnTo>
                    <a:pt x="908" y="275"/>
                  </a:lnTo>
                  <a:lnTo>
                    <a:pt x="913" y="290"/>
                  </a:lnTo>
                  <a:lnTo>
                    <a:pt x="911" y="295"/>
                  </a:lnTo>
                  <a:lnTo>
                    <a:pt x="909" y="311"/>
                  </a:lnTo>
                  <a:lnTo>
                    <a:pt x="913" y="314"/>
                  </a:lnTo>
                  <a:lnTo>
                    <a:pt x="917" y="314"/>
                  </a:lnTo>
                  <a:lnTo>
                    <a:pt x="920" y="317"/>
                  </a:lnTo>
                  <a:lnTo>
                    <a:pt x="921" y="319"/>
                  </a:lnTo>
                  <a:lnTo>
                    <a:pt x="928" y="314"/>
                  </a:lnTo>
                  <a:lnTo>
                    <a:pt x="932" y="315"/>
                  </a:lnTo>
                  <a:lnTo>
                    <a:pt x="937" y="324"/>
                  </a:lnTo>
                  <a:lnTo>
                    <a:pt x="967" y="349"/>
                  </a:lnTo>
                  <a:lnTo>
                    <a:pt x="976" y="368"/>
                  </a:lnTo>
                  <a:lnTo>
                    <a:pt x="978" y="387"/>
                  </a:lnTo>
                  <a:lnTo>
                    <a:pt x="981" y="391"/>
                  </a:lnTo>
                  <a:lnTo>
                    <a:pt x="994" y="390"/>
                  </a:lnTo>
                  <a:lnTo>
                    <a:pt x="995" y="394"/>
                  </a:lnTo>
                  <a:lnTo>
                    <a:pt x="987" y="400"/>
                  </a:lnTo>
                  <a:lnTo>
                    <a:pt x="993" y="409"/>
                  </a:lnTo>
                  <a:lnTo>
                    <a:pt x="999" y="418"/>
                  </a:lnTo>
                  <a:lnTo>
                    <a:pt x="995" y="425"/>
                  </a:lnTo>
                  <a:lnTo>
                    <a:pt x="1014" y="434"/>
                  </a:lnTo>
                  <a:lnTo>
                    <a:pt x="1024" y="449"/>
                  </a:lnTo>
                  <a:lnTo>
                    <a:pt x="1026" y="460"/>
                  </a:lnTo>
                  <a:lnTo>
                    <a:pt x="1035" y="459"/>
                  </a:lnTo>
                  <a:lnTo>
                    <a:pt x="1041" y="467"/>
                  </a:lnTo>
                  <a:lnTo>
                    <a:pt x="1031" y="485"/>
                  </a:lnTo>
                  <a:lnTo>
                    <a:pt x="1027" y="493"/>
                  </a:lnTo>
                  <a:lnTo>
                    <a:pt x="1031" y="501"/>
                  </a:lnTo>
                  <a:lnTo>
                    <a:pt x="1030" y="508"/>
                  </a:lnTo>
                  <a:lnTo>
                    <a:pt x="1027" y="511"/>
                  </a:lnTo>
                  <a:lnTo>
                    <a:pt x="1009" y="519"/>
                  </a:lnTo>
                  <a:lnTo>
                    <a:pt x="1004" y="527"/>
                  </a:lnTo>
                  <a:lnTo>
                    <a:pt x="989" y="534"/>
                  </a:lnTo>
                  <a:lnTo>
                    <a:pt x="981" y="544"/>
                  </a:lnTo>
                  <a:lnTo>
                    <a:pt x="978" y="545"/>
                  </a:lnTo>
                  <a:lnTo>
                    <a:pt x="972" y="541"/>
                  </a:lnTo>
                  <a:lnTo>
                    <a:pt x="957" y="542"/>
                  </a:lnTo>
                  <a:lnTo>
                    <a:pt x="949" y="550"/>
                  </a:lnTo>
                  <a:lnTo>
                    <a:pt x="948" y="551"/>
                  </a:lnTo>
                  <a:lnTo>
                    <a:pt x="940" y="554"/>
                  </a:lnTo>
                  <a:lnTo>
                    <a:pt x="932" y="561"/>
                  </a:lnTo>
                  <a:lnTo>
                    <a:pt x="922" y="560"/>
                  </a:lnTo>
                  <a:lnTo>
                    <a:pt x="918" y="561"/>
                  </a:lnTo>
                  <a:lnTo>
                    <a:pt x="914" y="567"/>
                  </a:lnTo>
                  <a:lnTo>
                    <a:pt x="916" y="586"/>
                  </a:lnTo>
                  <a:lnTo>
                    <a:pt x="914" y="590"/>
                  </a:lnTo>
                  <a:lnTo>
                    <a:pt x="906" y="593"/>
                  </a:lnTo>
                  <a:lnTo>
                    <a:pt x="900" y="599"/>
                  </a:lnTo>
                  <a:lnTo>
                    <a:pt x="892" y="617"/>
                  </a:lnTo>
                  <a:lnTo>
                    <a:pt x="886" y="621"/>
                  </a:lnTo>
                  <a:lnTo>
                    <a:pt x="874" y="624"/>
                  </a:lnTo>
                  <a:lnTo>
                    <a:pt x="869" y="626"/>
                  </a:lnTo>
                  <a:lnTo>
                    <a:pt x="868" y="638"/>
                  </a:lnTo>
                  <a:lnTo>
                    <a:pt x="860" y="661"/>
                  </a:lnTo>
                  <a:lnTo>
                    <a:pt x="858" y="671"/>
                  </a:lnTo>
                  <a:lnTo>
                    <a:pt x="862" y="683"/>
                  </a:lnTo>
                  <a:lnTo>
                    <a:pt x="860" y="687"/>
                  </a:lnTo>
                  <a:lnTo>
                    <a:pt x="852" y="684"/>
                  </a:lnTo>
                  <a:lnTo>
                    <a:pt x="850" y="685"/>
                  </a:lnTo>
                  <a:lnTo>
                    <a:pt x="850" y="692"/>
                  </a:lnTo>
                  <a:lnTo>
                    <a:pt x="850" y="697"/>
                  </a:lnTo>
                  <a:lnTo>
                    <a:pt x="847" y="701"/>
                  </a:lnTo>
                  <a:lnTo>
                    <a:pt x="841" y="702"/>
                  </a:lnTo>
                  <a:lnTo>
                    <a:pt x="839" y="705"/>
                  </a:lnTo>
                  <a:lnTo>
                    <a:pt x="838" y="723"/>
                  </a:lnTo>
                  <a:lnTo>
                    <a:pt x="837" y="727"/>
                  </a:lnTo>
                  <a:lnTo>
                    <a:pt x="836" y="729"/>
                  </a:lnTo>
                  <a:lnTo>
                    <a:pt x="837" y="742"/>
                  </a:lnTo>
                  <a:lnTo>
                    <a:pt x="835" y="747"/>
                  </a:lnTo>
                  <a:lnTo>
                    <a:pt x="821" y="746"/>
                  </a:lnTo>
                  <a:lnTo>
                    <a:pt x="756" y="752"/>
                  </a:lnTo>
                  <a:lnTo>
                    <a:pt x="650" y="798"/>
                  </a:lnTo>
                  <a:lnTo>
                    <a:pt x="596" y="767"/>
                  </a:lnTo>
                  <a:lnTo>
                    <a:pt x="531" y="787"/>
                  </a:lnTo>
                  <a:lnTo>
                    <a:pt x="493" y="778"/>
                  </a:lnTo>
                  <a:lnTo>
                    <a:pt x="461" y="783"/>
                  </a:lnTo>
                  <a:lnTo>
                    <a:pt x="435" y="814"/>
                  </a:lnTo>
                  <a:lnTo>
                    <a:pt x="396" y="843"/>
                  </a:lnTo>
                  <a:lnTo>
                    <a:pt x="353" y="852"/>
                  </a:lnTo>
                  <a:lnTo>
                    <a:pt x="254" y="824"/>
                  </a:lnTo>
                  <a:lnTo>
                    <a:pt x="203" y="851"/>
                  </a:lnTo>
                  <a:lnTo>
                    <a:pt x="191" y="851"/>
                  </a:lnTo>
                  <a:lnTo>
                    <a:pt x="131" y="803"/>
                  </a:lnTo>
                  <a:lnTo>
                    <a:pt x="117" y="766"/>
                  </a:lnTo>
                  <a:lnTo>
                    <a:pt x="116" y="711"/>
                  </a:lnTo>
                  <a:lnTo>
                    <a:pt x="102" y="680"/>
                  </a:lnTo>
                  <a:lnTo>
                    <a:pt x="85" y="662"/>
                  </a:lnTo>
                  <a:lnTo>
                    <a:pt x="40" y="655"/>
                  </a:lnTo>
                  <a:lnTo>
                    <a:pt x="0" y="611"/>
                  </a:lnTo>
                  <a:lnTo>
                    <a:pt x="10" y="456"/>
                  </a:lnTo>
                  <a:lnTo>
                    <a:pt x="28" y="438"/>
                  </a:lnTo>
                  <a:lnTo>
                    <a:pt x="40" y="380"/>
                  </a:lnTo>
                  <a:lnTo>
                    <a:pt x="74" y="273"/>
                  </a:lnTo>
                  <a:lnTo>
                    <a:pt x="124" y="197"/>
                  </a:lnTo>
                  <a:lnTo>
                    <a:pt x="186" y="171"/>
                  </a:lnTo>
                  <a:lnTo>
                    <a:pt x="232" y="161"/>
                  </a:lnTo>
                  <a:lnTo>
                    <a:pt x="264" y="108"/>
                  </a:lnTo>
                  <a:lnTo>
                    <a:pt x="290" y="36"/>
                  </a:lnTo>
                  <a:lnTo>
                    <a:pt x="318" y="18"/>
                  </a:lnTo>
                  <a:lnTo>
                    <a:pt x="390" y="2"/>
                  </a:lnTo>
                  <a:lnTo>
                    <a:pt x="434" y="0"/>
                  </a:lnTo>
                  <a:lnTo>
                    <a:pt x="486" y="25"/>
                  </a:lnTo>
                  <a:lnTo>
                    <a:pt x="524" y="75"/>
                  </a:lnTo>
                  <a:lnTo>
                    <a:pt x="579" y="133"/>
                  </a:lnTo>
                  <a:lnTo>
                    <a:pt x="667" y="163"/>
                  </a:lnTo>
                  <a:lnTo>
                    <a:pt x="735" y="164"/>
                  </a:lnTo>
                  <a:lnTo>
                    <a:pt x="763" y="145"/>
                  </a:lnTo>
                  <a:lnTo>
                    <a:pt x="778" y="75"/>
                  </a:lnTo>
                  <a:lnTo>
                    <a:pt x="804" y="57"/>
                  </a:lnTo>
                  <a:lnTo>
                    <a:pt x="851" y="47"/>
                  </a:lnTo>
                  <a:lnTo>
                    <a:pt x="900" y="77"/>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6" name="Freeform 89"/>
            <p:cNvSpPr>
              <a:spLocks/>
            </p:cNvSpPr>
            <p:nvPr/>
          </p:nvSpPr>
          <p:spPr bwMode="auto">
            <a:xfrm>
              <a:off x="5287963" y="2784475"/>
              <a:ext cx="1652588" cy="1352550"/>
            </a:xfrm>
            <a:custGeom>
              <a:avLst/>
              <a:gdLst/>
              <a:ahLst/>
              <a:cxnLst>
                <a:cxn ang="0">
                  <a:pos x="896" y="108"/>
                </a:cxn>
                <a:cxn ang="0">
                  <a:pos x="897" y="126"/>
                </a:cxn>
                <a:cxn ang="0">
                  <a:pos x="904" y="157"/>
                </a:cxn>
                <a:cxn ang="0">
                  <a:pos x="902" y="178"/>
                </a:cxn>
                <a:cxn ang="0">
                  <a:pos x="899" y="209"/>
                </a:cxn>
                <a:cxn ang="0">
                  <a:pos x="910" y="268"/>
                </a:cxn>
                <a:cxn ang="0">
                  <a:pos x="913" y="290"/>
                </a:cxn>
                <a:cxn ang="0">
                  <a:pos x="909" y="311"/>
                </a:cxn>
                <a:cxn ang="0">
                  <a:pos x="917" y="314"/>
                </a:cxn>
                <a:cxn ang="0">
                  <a:pos x="921" y="319"/>
                </a:cxn>
                <a:cxn ang="0">
                  <a:pos x="932" y="315"/>
                </a:cxn>
                <a:cxn ang="0">
                  <a:pos x="967" y="349"/>
                </a:cxn>
                <a:cxn ang="0">
                  <a:pos x="978" y="387"/>
                </a:cxn>
                <a:cxn ang="0">
                  <a:pos x="994" y="390"/>
                </a:cxn>
                <a:cxn ang="0">
                  <a:pos x="987" y="400"/>
                </a:cxn>
                <a:cxn ang="0">
                  <a:pos x="999" y="418"/>
                </a:cxn>
                <a:cxn ang="0">
                  <a:pos x="1014" y="434"/>
                </a:cxn>
                <a:cxn ang="0">
                  <a:pos x="1026" y="460"/>
                </a:cxn>
                <a:cxn ang="0">
                  <a:pos x="1041" y="467"/>
                </a:cxn>
                <a:cxn ang="0">
                  <a:pos x="1027" y="493"/>
                </a:cxn>
                <a:cxn ang="0">
                  <a:pos x="1030" y="508"/>
                </a:cxn>
                <a:cxn ang="0">
                  <a:pos x="1009" y="519"/>
                </a:cxn>
                <a:cxn ang="0">
                  <a:pos x="989" y="534"/>
                </a:cxn>
                <a:cxn ang="0">
                  <a:pos x="978" y="545"/>
                </a:cxn>
                <a:cxn ang="0">
                  <a:pos x="957" y="542"/>
                </a:cxn>
                <a:cxn ang="0">
                  <a:pos x="948" y="551"/>
                </a:cxn>
                <a:cxn ang="0">
                  <a:pos x="932" y="561"/>
                </a:cxn>
                <a:cxn ang="0">
                  <a:pos x="918" y="561"/>
                </a:cxn>
                <a:cxn ang="0">
                  <a:pos x="916" y="586"/>
                </a:cxn>
                <a:cxn ang="0">
                  <a:pos x="906" y="593"/>
                </a:cxn>
                <a:cxn ang="0">
                  <a:pos x="892" y="617"/>
                </a:cxn>
                <a:cxn ang="0">
                  <a:pos x="874" y="624"/>
                </a:cxn>
                <a:cxn ang="0">
                  <a:pos x="868" y="638"/>
                </a:cxn>
                <a:cxn ang="0">
                  <a:pos x="858" y="671"/>
                </a:cxn>
                <a:cxn ang="0">
                  <a:pos x="860" y="687"/>
                </a:cxn>
                <a:cxn ang="0">
                  <a:pos x="850" y="685"/>
                </a:cxn>
                <a:cxn ang="0">
                  <a:pos x="850" y="697"/>
                </a:cxn>
                <a:cxn ang="0">
                  <a:pos x="841" y="702"/>
                </a:cxn>
                <a:cxn ang="0">
                  <a:pos x="838" y="723"/>
                </a:cxn>
                <a:cxn ang="0">
                  <a:pos x="836" y="729"/>
                </a:cxn>
                <a:cxn ang="0">
                  <a:pos x="835" y="747"/>
                </a:cxn>
                <a:cxn ang="0">
                  <a:pos x="756" y="752"/>
                </a:cxn>
                <a:cxn ang="0">
                  <a:pos x="596" y="767"/>
                </a:cxn>
                <a:cxn ang="0">
                  <a:pos x="493" y="778"/>
                </a:cxn>
                <a:cxn ang="0">
                  <a:pos x="435" y="814"/>
                </a:cxn>
                <a:cxn ang="0">
                  <a:pos x="353" y="852"/>
                </a:cxn>
                <a:cxn ang="0">
                  <a:pos x="203" y="851"/>
                </a:cxn>
                <a:cxn ang="0">
                  <a:pos x="131" y="803"/>
                </a:cxn>
                <a:cxn ang="0">
                  <a:pos x="116" y="711"/>
                </a:cxn>
                <a:cxn ang="0">
                  <a:pos x="85" y="662"/>
                </a:cxn>
                <a:cxn ang="0">
                  <a:pos x="0" y="611"/>
                </a:cxn>
                <a:cxn ang="0">
                  <a:pos x="28" y="438"/>
                </a:cxn>
                <a:cxn ang="0">
                  <a:pos x="74" y="273"/>
                </a:cxn>
                <a:cxn ang="0">
                  <a:pos x="186" y="171"/>
                </a:cxn>
                <a:cxn ang="0">
                  <a:pos x="264" y="108"/>
                </a:cxn>
                <a:cxn ang="0">
                  <a:pos x="318" y="18"/>
                </a:cxn>
                <a:cxn ang="0">
                  <a:pos x="434" y="0"/>
                </a:cxn>
                <a:cxn ang="0">
                  <a:pos x="524" y="75"/>
                </a:cxn>
                <a:cxn ang="0">
                  <a:pos x="667" y="163"/>
                </a:cxn>
                <a:cxn ang="0">
                  <a:pos x="763" y="145"/>
                </a:cxn>
                <a:cxn ang="0">
                  <a:pos x="804" y="57"/>
                </a:cxn>
                <a:cxn ang="0">
                  <a:pos x="900" y="77"/>
                </a:cxn>
              </a:cxnLst>
              <a:rect l="0" t="0" r="r" b="b"/>
              <a:pathLst>
                <a:path w="1041" h="852">
                  <a:moveTo>
                    <a:pt x="900" y="77"/>
                  </a:moveTo>
                  <a:lnTo>
                    <a:pt x="896" y="108"/>
                  </a:lnTo>
                  <a:lnTo>
                    <a:pt x="898" y="120"/>
                  </a:lnTo>
                  <a:lnTo>
                    <a:pt x="897" y="126"/>
                  </a:lnTo>
                  <a:lnTo>
                    <a:pt x="900" y="151"/>
                  </a:lnTo>
                  <a:lnTo>
                    <a:pt x="904" y="157"/>
                  </a:lnTo>
                  <a:lnTo>
                    <a:pt x="902" y="165"/>
                  </a:lnTo>
                  <a:lnTo>
                    <a:pt x="902" y="178"/>
                  </a:lnTo>
                  <a:lnTo>
                    <a:pt x="902" y="186"/>
                  </a:lnTo>
                  <a:lnTo>
                    <a:pt x="899" y="209"/>
                  </a:lnTo>
                  <a:lnTo>
                    <a:pt x="902" y="227"/>
                  </a:lnTo>
                  <a:lnTo>
                    <a:pt x="910" y="268"/>
                  </a:lnTo>
                  <a:lnTo>
                    <a:pt x="908" y="275"/>
                  </a:lnTo>
                  <a:lnTo>
                    <a:pt x="913" y="290"/>
                  </a:lnTo>
                  <a:lnTo>
                    <a:pt x="911" y="295"/>
                  </a:lnTo>
                  <a:lnTo>
                    <a:pt x="909" y="311"/>
                  </a:lnTo>
                  <a:lnTo>
                    <a:pt x="913" y="314"/>
                  </a:lnTo>
                  <a:lnTo>
                    <a:pt x="917" y="314"/>
                  </a:lnTo>
                  <a:lnTo>
                    <a:pt x="920" y="317"/>
                  </a:lnTo>
                  <a:lnTo>
                    <a:pt x="921" y="319"/>
                  </a:lnTo>
                  <a:lnTo>
                    <a:pt x="928" y="314"/>
                  </a:lnTo>
                  <a:lnTo>
                    <a:pt x="932" y="315"/>
                  </a:lnTo>
                  <a:lnTo>
                    <a:pt x="937" y="324"/>
                  </a:lnTo>
                  <a:lnTo>
                    <a:pt x="967" y="349"/>
                  </a:lnTo>
                  <a:lnTo>
                    <a:pt x="976" y="368"/>
                  </a:lnTo>
                  <a:lnTo>
                    <a:pt x="978" y="387"/>
                  </a:lnTo>
                  <a:lnTo>
                    <a:pt x="981" y="391"/>
                  </a:lnTo>
                  <a:lnTo>
                    <a:pt x="994" y="390"/>
                  </a:lnTo>
                  <a:lnTo>
                    <a:pt x="995" y="394"/>
                  </a:lnTo>
                  <a:lnTo>
                    <a:pt x="987" y="400"/>
                  </a:lnTo>
                  <a:lnTo>
                    <a:pt x="993" y="409"/>
                  </a:lnTo>
                  <a:lnTo>
                    <a:pt x="999" y="418"/>
                  </a:lnTo>
                  <a:lnTo>
                    <a:pt x="995" y="425"/>
                  </a:lnTo>
                  <a:lnTo>
                    <a:pt x="1014" y="434"/>
                  </a:lnTo>
                  <a:lnTo>
                    <a:pt x="1024" y="449"/>
                  </a:lnTo>
                  <a:lnTo>
                    <a:pt x="1026" y="460"/>
                  </a:lnTo>
                  <a:lnTo>
                    <a:pt x="1035" y="459"/>
                  </a:lnTo>
                  <a:lnTo>
                    <a:pt x="1041" y="467"/>
                  </a:lnTo>
                  <a:lnTo>
                    <a:pt x="1031" y="485"/>
                  </a:lnTo>
                  <a:lnTo>
                    <a:pt x="1027" y="493"/>
                  </a:lnTo>
                  <a:lnTo>
                    <a:pt x="1031" y="501"/>
                  </a:lnTo>
                  <a:lnTo>
                    <a:pt x="1030" y="508"/>
                  </a:lnTo>
                  <a:lnTo>
                    <a:pt x="1027" y="511"/>
                  </a:lnTo>
                  <a:lnTo>
                    <a:pt x="1009" y="519"/>
                  </a:lnTo>
                  <a:lnTo>
                    <a:pt x="1004" y="527"/>
                  </a:lnTo>
                  <a:lnTo>
                    <a:pt x="989" y="534"/>
                  </a:lnTo>
                  <a:lnTo>
                    <a:pt x="981" y="544"/>
                  </a:lnTo>
                  <a:lnTo>
                    <a:pt x="978" y="545"/>
                  </a:lnTo>
                  <a:lnTo>
                    <a:pt x="972" y="541"/>
                  </a:lnTo>
                  <a:lnTo>
                    <a:pt x="957" y="542"/>
                  </a:lnTo>
                  <a:lnTo>
                    <a:pt x="949" y="550"/>
                  </a:lnTo>
                  <a:lnTo>
                    <a:pt x="948" y="551"/>
                  </a:lnTo>
                  <a:lnTo>
                    <a:pt x="940" y="554"/>
                  </a:lnTo>
                  <a:lnTo>
                    <a:pt x="932" y="561"/>
                  </a:lnTo>
                  <a:lnTo>
                    <a:pt x="922" y="560"/>
                  </a:lnTo>
                  <a:lnTo>
                    <a:pt x="918" y="561"/>
                  </a:lnTo>
                  <a:lnTo>
                    <a:pt x="914" y="567"/>
                  </a:lnTo>
                  <a:lnTo>
                    <a:pt x="916" y="586"/>
                  </a:lnTo>
                  <a:lnTo>
                    <a:pt x="914" y="590"/>
                  </a:lnTo>
                  <a:lnTo>
                    <a:pt x="906" y="593"/>
                  </a:lnTo>
                  <a:lnTo>
                    <a:pt x="900" y="599"/>
                  </a:lnTo>
                  <a:lnTo>
                    <a:pt x="892" y="617"/>
                  </a:lnTo>
                  <a:lnTo>
                    <a:pt x="886" y="621"/>
                  </a:lnTo>
                  <a:lnTo>
                    <a:pt x="874" y="624"/>
                  </a:lnTo>
                  <a:lnTo>
                    <a:pt x="869" y="626"/>
                  </a:lnTo>
                  <a:lnTo>
                    <a:pt x="868" y="638"/>
                  </a:lnTo>
                  <a:lnTo>
                    <a:pt x="860" y="661"/>
                  </a:lnTo>
                  <a:lnTo>
                    <a:pt x="858" y="671"/>
                  </a:lnTo>
                  <a:lnTo>
                    <a:pt x="862" y="683"/>
                  </a:lnTo>
                  <a:lnTo>
                    <a:pt x="860" y="687"/>
                  </a:lnTo>
                  <a:lnTo>
                    <a:pt x="852" y="684"/>
                  </a:lnTo>
                  <a:lnTo>
                    <a:pt x="850" y="685"/>
                  </a:lnTo>
                  <a:lnTo>
                    <a:pt x="850" y="692"/>
                  </a:lnTo>
                  <a:lnTo>
                    <a:pt x="850" y="697"/>
                  </a:lnTo>
                  <a:lnTo>
                    <a:pt x="847" y="701"/>
                  </a:lnTo>
                  <a:lnTo>
                    <a:pt x="841" y="702"/>
                  </a:lnTo>
                  <a:lnTo>
                    <a:pt x="839" y="705"/>
                  </a:lnTo>
                  <a:lnTo>
                    <a:pt x="838" y="723"/>
                  </a:lnTo>
                  <a:lnTo>
                    <a:pt x="837" y="727"/>
                  </a:lnTo>
                  <a:lnTo>
                    <a:pt x="836" y="729"/>
                  </a:lnTo>
                  <a:lnTo>
                    <a:pt x="837" y="742"/>
                  </a:lnTo>
                  <a:lnTo>
                    <a:pt x="835" y="747"/>
                  </a:lnTo>
                  <a:lnTo>
                    <a:pt x="821" y="746"/>
                  </a:lnTo>
                  <a:lnTo>
                    <a:pt x="756" y="752"/>
                  </a:lnTo>
                  <a:lnTo>
                    <a:pt x="650" y="798"/>
                  </a:lnTo>
                  <a:lnTo>
                    <a:pt x="596" y="767"/>
                  </a:lnTo>
                  <a:lnTo>
                    <a:pt x="531" y="787"/>
                  </a:lnTo>
                  <a:lnTo>
                    <a:pt x="493" y="778"/>
                  </a:lnTo>
                  <a:lnTo>
                    <a:pt x="461" y="783"/>
                  </a:lnTo>
                  <a:lnTo>
                    <a:pt x="435" y="814"/>
                  </a:lnTo>
                  <a:lnTo>
                    <a:pt x="396" y="843"/>
                  </a:lnTo>
                  <a:lnTo>
                    <a:pt x="353" y="852"/>
                  </a:lnTo>
                  <a:lnTo>
                    <a:pt x="254" y="824"/>
                  </a:lnTo>
                  <a:lnTo>
                    <a:pt x="203" y="851"/>
                  </a:lnTo>
                  <a:lnTo>
                    <a:pt x="191" y="851"/>
                  </a:lnTo>
                  <a:lnTo>
                    <a:pt x="131" y="803"/>
                  </a:lnTo>
                  <a:lnTo>
                    <a:pt x="117" y="766"/>
                  </a:lnTo>
                  <a:lnTo>
                    <a:pt x="116" y="711"/>
                  </a:lnTo>
                  <a:lnTo>
                    <a:pt x="102" y="680"/>
                  </a:lnTo>
                  <a:lnTo>
                    <a:pt x="85" y="662"/>
                  </a:lnTo>
                  <a:lnTo>
                    <a:pt x="40" y="655"/>
                  </a:lnTo>
                  <a:lnTo>
                    <a:pt x="0" y="611"/>
                  </a:lnTo>
                  <a:lnTo>
                    <a:pt x="10" y="456"/>
                  </a:lnTo>
                  <a:lnTo>
                    <a:pt x="28" y="438"/>
                  </a:lnTo>
                  <a:lnTo>
                    <a:pt x="40" y="380"/>
                  </a:lnTo>
                  <a:lnTo>
                    <a:pt x="74" y="273"/>
                  </a:lnTo>
                  <a:lnTo>
                    <a:pt x="124" y="197"/>
                  </a:lnTo>
                  <a:lnTo>
                    <a:pt x="186" y="171"/>
                  </a:lnTo>
                  <a:lnTo>
                    <a:pt x="232" y="161"/>
                  </a:lnTo>
                  <a:lnTo>
                    <a:pt x="264" y="108"/>
                  </a:lnTo>
                  <a:lnTo>
                    <a:pt x="290" y="36"/>
                  </a:lnTo>
                  <a:lnTo>
                    <a:pt x="318" y="18"/>
                  </a:lnTo>
                  <a:lnTo>
                    <a:pt x="390" y="2"/>
                  </a:lnTo>
                  <a:lnTo>
                    <a:pt x="434" y="0"/>
                  </a:lnTo>
                  <a:lnTo>
                    <a:pt x="486" y="25"/>
                  </a:lnTo>
                  <a:lnTo>
                    <a:pt x="524" y="75"/>
                  </a:lnTo>
                  <a:lnTo>
                    <a:pt x="579" y="133"/>
                  </a:lnTo>
                  <a:lnTo>
                    <a:pt x="667" y="163"/>
                  </a:lnTo>
                  <a:lnTo>
                    <a:pt x="735" y="164"/>
                  </a:lnTo>
                  <a:lnTo>
                    <a:pt x="763" y="145"/>
                  </a:lnTo>
                  <a:lnTo>
                    <a:pt x="778" y="75"/>
                  </a:lnTo>
                  <a:lnTo>
                    <a:pt x="804" y="57"/>
                  </a:lnTo>
                  <a:lnTo>
                    <a:pt x="851" y="47"/>
                  </a:lnTo>
                  <a:lnTo>
                    <a:pt x="900" y="77"/>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7" name="Freeform 90"/>
            <p:cNvSpPr>
              <a:spLocks/>
            </p:cNvSpPr>
            <p:nvPr/>
          </p:nvSpPr>
          <p:spPr bwMode="auto">
            <a:xfrm>
              <a:off x="4895850" y="3736975"/>
              <a:ext cx="1435100" cy="2282825"/>
            </a:xfrm>
            <a:custGeom>
              <a:avLst/>
              <a:gdLst/>
              <a:ahLst/>
              <a:cxnLst>
                <a:cxn ang="0">
                  <a:pos x="422" y="1408"/>
                </a:cxn>
                <a:cxn ang="0">
                  <a:pos x="283" y="1331"/>
                </a:cxn>
                <a:cxn ang="0">
                  <a:pos x="278" y="1169"/>
                </a:cxn>
                <a:cxn ang="0">
                  <a:pos x="256" y="1108"/>
                </a:cxn>
                <a:cxn ang="0">
                  <a:pos x="152" y="1151"/>
                </a:cxn>
                <a:cxn ang="0">
                  <a:pos x="100" y="1158"/>
                </a:cxn>
                <a:cxn ang="0">
                  <a:pos x="73" y="1041"/>
                </a:cxn>
                <a:cxn ang="0">
                  <a:pos x="136" y="988"/>
                </a:cxn>
                <a:cxn ang="0">
                  <a:pos x="218" y="934"/>
                </a:cxn>
                <a:cxn ang="0">
                  <a:pos x="107" y="817"/>
                </a:cxn>
                <a:cxn ang="0">
                  <a:pos x="197" y="735"/>
                </a:cxn>
                <a:cxn ang="0">
                  <a:pos x="270" y="471"/>
                </a:cxn>
                <a:cxn ang="0">
                  <a:pos x="96" y="274"/>
                </a:cxn>
                <a:cxn ang="0">
                  <a:pos x="0" y="59"/>
                </a:cxn>
                <a:cxn ang="0">
                  <a:pos x="102" y="8"/>
                </a:cxn>
                <a:cxn ang="0">
                  <a:pos x="287" y="55"/>
                </a:cxn>
                <a:cxn ang="0">
                  <a:pos x="363" y="111"/>
                </a:cxn>
                <a:cxn ang="0">
                  <a:pos x="438" y="251"/>
                </a:cxn>
                <a:cxn ang="0">
                  <a:pos x="600" y="252"/>
                </a:cxn>
                <a:cxn ang="0">
                  <a:pos x="686" y="274"/>
                </a:cxn>
                <a:cxn ang="0">
                  <a:pos x="730" y="364"/>
                </a:cxn>
                <a:cxn ang="0">
                  <a:pos x="802" y="364"/>
                </a:cxn>
                <a:cxn ang="0">
                  <a:pos x="670" y="669"/>
                </a:cxn>
                <a:cxn ang="0">
                  <a:pos x="600" y="839"/>
                </a:cxn>
                <a:cxn ang="0">
                  <a:pos x="723" y="932"/>
                </a:cxn>
                <a:cxn ang="0">
                  <a:pos x="755" y="979"/>
                </a:cxn>
                <a:cxn ang="0">
                  <a:pos x="747" y="1073"/>
                </a:cxn>
                <a:cxn ang="0">
                  <a:pos x="819" y="1073"/>
                </a:cxn>
                <a:cxn ang="0">
                  <a:pos x="904" y="1168"/>
                </a:cxn>
                <a:cxn ang="0">
                  <a:pos x="900" y="1187"/>
                </a:cxn>
                <a:cxn ang="0">
                  <a:pos x="879" y="1207"/>
                </a:cxn>
                <a:cxn ang="0">
                  <a:pos x="861" y="1227"/>
                </a:cxn>
                <a:cxn ang="0">
                  <a:pos x="838" y="1242"/>
                </a:cxn>
                <a:cxn ang="0">
                  <a:pos x="802" y="1267"/>
                </a:cxn>
                <a:cxn ang="0">
                  <a:pos x="782" y="1278"/>
                </a:cxn>
                <a:cxn ang="0">
                  <a:pos x="770" y="1266"/>
                </a:cxn>
                <a:cxn ang="0">
                  <a:pos x="737" y="1293"/>
                </a:cxn>
                <a:cxn ang="0">
                  <a:pos x="726" y="1308"/>
                </a:cxn>
                <a:cxn ang="0">
                  <a:pos x="687" y="1346"/>
                </a:cxn>
                <a:cxn ang="0">
                  <a:pos x="662" y="1358"/>
                </a:cxn>
                <a:cxn ang="0">
                  <a:pos x="646" y="1382"/>
                </a:cxn>
                <a:cxn ang="0">
                  <a:pos x="620" y="1398"/>
                </a:cxn>
                <a:cxn ang="0">
                  <a:pos x="589" y="1408"/>
                </a:cxn>
                <a:cxn ang="0">
                  <a:pos x="563" y="1438"/>
                </a:cxn>
              </a:cxnLst>
              <a:rect l="0" t="0" r="r" b="b"/>
              <a:pathLst>
                <a:path w="904" h="1438">
                  <a:moveTo>
                    <a:pt x="563" y="1438"/>
                  </a:moveTo>
                  <a:lnTo>
                    <a:pt x="522" y="1417"/>
                  </a:lnTo>
                  <a:lnTo>
                    <a:pt x="422" y="1408"/>
                  </a:lnTo>
                  <a:lnTo>
                    <a:pt x="325" y="1369"/>
                  </a:lnTo>
                  <a:lnTo>
                    <a:pt x="290" y="1338"/>
                  </a:lnTo>
                  <a:lnTo>
                    <a:pt x="283" y="1331"/>
                  </a:lnTo>
                  <a:lnTo>
                    <a:pt x="268" y="1298"/>
                  </a:lnTo>
                  <a:lnTo>
                    <a:pt x="278" y="1194"/>
                  </a:lnTo>
                  <a:lnTo>
                    <a:pt x="278" y="1169"/>
                  </a:lnTo>
                  <a:lnTo>
                    <a:pt x="278" y="1147"/>
                  </a:lnTo>
                  <a:lnTo>
                    <a:pt x="271" y="1120"/>
                  </a:lnTo>
                  <a:lnTo>
                    <a:pt x="256" y="1108"/>
                  </a:lnTo>
                  <a:lnTo>
                    <a:pt x="195" y="1109"/>
                  </a:lnTo>
                  <a:lnTo>
                    <a:pt x="172" y="1124"/>
                  </a:lnTo>
                  <a:lnTo>
                    <a:pt x="152" y="1151"/>
                  </a:lnTo>
                  <a:lnTo>
                    <a:pt x="126" y="1170"/>
                  </a:lnTo>
                  <a:lnTo>
                    <a:pt x="105" y="1166"/>
                  </a:lnTo>
                  <a:lnTo>
                    <a:pt x="100" y="1158"/>
                  </a:lnTo>
                  <a:lnTo>
                    <a:pt x="100" y="1081"/>
                  </a:lnTo>
                  <a:lnTo>
                    <a:pt x="94" y="1059"/>
                  </a:lnTo>
                  <a:lnTo>
                    <a:pt x="73" y="1041"/>
                  </a:lnTo>
                  <a:lnTo>
                    <a:pt x="75" y="1022"/>
                  </a:lnTo>
                  <a:lnTo>
                    <a:pt x="97" y="995"/>
                  </a:lnTo>
                  <a:lnTo>
                    <a:pt x="136" y="988"/>
                  </a:lnTo>
                  <a:lnTo>
                    <a:pt x="180" y="1003"/>
                  </a:lnTo>
                  <a:lnTo>
                    <a:pt x="210" y="996"/>
                  </a:lnTo>
                  <a:lnTo>
                    <a:pt x="218" y="934"/>
                  </a:lnTo>
                  <a:lnTo>
                    <a:pt x="177" y="877"/>
                  </a:lnTo>
                  <a:lnTo>
                    <a:pt x="135" y="857"/>
                  </a:lnTo>
                  <a:lnTo>
                    <a:pt x="107" y="817"/>
                  </a:lnTo>
                  <a:lnTo>
                    <a:pt x="117" y="790"/>
                  </a:lnTo>
                  <a:lnTo>
                    <a:pt x="143" y="761"/>
                  </a:lnTo>
                  <a:lnTo>
                    <a:pt x="197" y="735"/>
                  </a:lnTo>
                  <a:lnTo>
                    <a:pt x="264" y="713"/>
                  </a:lnTo>
                  <a:lnTo>
                    <a:pt x="284" y="650"/>
                  </a:lnTo>
                  <a:lnTo>
                    <a:pt x="270" y="471"/>
                  </a:lnTo>
                  <a:lnTo>
                    <a:pt x="211" y="397"/>
                  </a:lnTo>
                  <a:lnTo>
                    <a:pt x="171" y="323"/>
                  </a:lnTo>
                  <a:lnTo>
                    <a:pt x="96" y="274"/>
                  </a:lnTo>
                  <a:lnTo>
                    <a:pt x="56" y="225"/>
                  </a:lnTo>
                  <a:lnTo>
                    <a:pt x="29" y="109"/>
                  </a:lnTo>
                  <a:lnTo>
                    <a:pt x="0" y="59"/>
                  </a:lnTo>
                  <a:lnTo>
                    <a:pt x="18" y="29"/>
                  </a:lnTo>
                  <a:lnTo>
                    <a:pt x="53" y="3"/>
                  </a:lnTo>
                  <a:lnTo>
                    <a:pt x="102" y="8"/>
                  </a:lnTo>
                  <a:lnTo>
                    <a:pt x="195" y="0"/>
                  </a:lnTo>
                  <a:lnTo>
                    <a:pt x="247" y="11"/>
                  </a:lnTo>
                  <a:lnTo>
                    <a:pt x="287" y="55"/>
                  </a:lnTo>
                  <a:lnTo>
                    <a:pt x="332" y="62"/>
                  </a:lnTo>
                  <a:lnTo>
                    <a:pt x="349" y="80"/>
                  </a:lnTo>
                  <a:lnTo>
                    <a:pt x="363" y="111"/>
                  </a:lnTo>
                  <a:lnTo>
                    <a:pt x="364" y="166"/>
                  </a:lnTo>
                  <a:lnTo>
                    <a:pt x="378" y="203"/>
                  </a:lnTo>
                  <a:lnTo>
                    <a:pt x="438" y="251"/>
                  </a:lnTo>
                  <a:lnTo>
                    <a:pt x="450" y="251"/>
                  </a:lnTo>
                  <a:lnTo>
                    <a:pt x="501" y="224"/>
                  </a:lnTo>
                  <a:lnTo>
                    <a:pt x="600" y="252"/>
                  </a:lnTo>
                  <a:lnTo>
                    <a:pt x="643" y="243"/>
                  </a:lnTo>
                  <a:lnTo>
                    <a:pt x="682" y="214"/>
                  </a:lnTo>
                  <a:lnTo>
                    <a:pt x="686" y="274"/>
                  </a:lnTo>
                  <a:lnTo>
                    <a:pt x="701" y="348"/>
                  </a:lnTo>
                  <a:lnTo>
                    <a:pt x="715" y="363"/>
                  </a:lnTo>
                  <a:lnTo>
                    <a:pt x="730" y="364"/>
                  </a:lnTo>
                  <a:lnTo>
                    <a:pt x="759" y="340"/>
                  </a:lnTo>
                  <a:lnTo>
                    <a:pt x="778" y="339"/>
                  </a:lnTo>
                  <a:lnTo>
                    <a:pt x="802" y="364"/>
                  </a:lnTo>
                  <a:lnTo>
                    <a:pt x="803" y="387"/>
                  </a:lnTo>
                  <a:lnTo>
                    <a:pt x="741" y="498"/>
                  </a:lnTo>
                  <a:lnTo>
                    <a:pt x="670" y="669"/>
                  </a:lnTo>
                  <a:lnTo>
                    <a:pt x="602" y="772"/>
                  </a:lnTo>
                  <a:lnTo>
                    <a:pt x="591" y="796"/>
                  </a:lnTo>
                  <a:lnTo>
                    <a:pt x="600" y="839"/>
                  </a:lnTo>
                  <a:lnTo>
                    <a:pt x="662" y="884"/>
                  </a:lnTo>
                  <a:lnTo>
                    <a:pt x="698" y="934"/>
                  </a:lnTo>
                  <a:lnTo>
                    <a:pt x="723" y="932"/>
                  </a:lnTo>
                  <a:lnTo>
                    <a:pt x="741" y="941"/>
                  </a:lnTo>
                  <a:lnTo>
                    <a:pt x="754" y="957"/>
                  </a:lnTo>
                  <a:lnTo>
                    <a:pt x="755" y="979"/>
                  </a:lnTo>
                  <a:lnTo>
                    <a:pt x="734" y="1019"/>
                  </a:lnTo>
                  <a:lnTo>
                    <a:pt x="734" y="1040"/>
                  </a:lnTo>
                  <a:lnTo>
                    <a:pt x="747" y="1073"/>
                  </a:lnTo>
                  <a:lnTo>
                    <a:pt x="764" y="1082"/>
                  </a:lnTo>
                  <a:lnTo>
                    <a:pt x="796" y="1081"/>
                  </a:lnTo>
                  <a:lnTo>
                    <a:pt x="819" y="1073"/>
                  </a:lnTo>
                  <a:lnTo>
                    <a:pt x="838" y="1088"/>
                  </a:lnTo>
                  <a:lnTo>
                    <a:pt x="899" y="1164"/>
                  </a:lnTo>
                  <a:lnTo>
                    <a:pt x="904" y="1168"/>
                  </a:lnTo>
                  <a:lnTo>
                    <a:pt x="901" y="1174"/>
                  </a:lnTo>
                  <a:lnTo>
                    <a:pt x="896" y="1181"/>
                  </a:lnTo>
                  <a:lnTo>
                    <a:pt x="900" y="1187"/>
                  </a:lnTo>
                  <a:lnTo>
                    <a:pt x="893" y="1199"/>
                  </a:lnTo>
                  <a:lnTo>
                    <a:pt x="880" y="1200"/>
                  </a:lnTo>
                  <a:lnTo>
                    <a:pt x="879" y="1207"/>
                  </a:lnTo>
                  <a:lnTo>
                    <a:pt x="874" y="1212"/>
                  </a:lnTo>
                  <a:lnTo>
                    <a:pt x="870" y="1220"/>
                  </a:lnTo>
                  <a:lnTo>
                    <a:pt x="861" y="1227"/>
                  </a:lnTo>
                  <a:lnTo>
                    <a:pt x="842" y="1241"/>
                  </a:lnTo>
                  <a:lnTo>
                    <a:pt x="839" y="1242"/>
                  </a:lnTo>
                  <a:lnTo>
                    <a:pt x="838" y="1242"/>
                  </a:lnTo>
                  <a:lnTo>
                    <a:pt x="821" y="1251"/>
                  </a:lnTo>
                  <a:lnTo>
                    <a:pt x="809" y="1263"/>
                  </a:lnTo>
                  <a:lnTo>
                    <a:pt x="802" y="1267"/>
                  </a:lnTo>
                  <a:lnTo>
                    <a:pt x="796" y="1269"/>
                  </a:lnTo>
                  <a:lnTo>
                    <a:pt x="788" y="1278"/>
                  </a:lnTo>
                  <a:lnTo>
                    <a:pt x="782" y="1278"/>
                  </a:lnTo>
                  <a:lnTo>
                    <a:pt x="775" y="1267"/>
                  </a:lnTo>
                  <a:lnTo>
                    <a:pt x="773" y="1265"/>
                  </a:lnTo>
                  <a:lnTo>
                    <a:pt x="770" y="1266"/>
                  </a:lnTo>
                  <a:lnTo>
                    <a:pt x="765" y="1273"/>
                  </a:lnTo>
                  <a:lnTo>
                    <a:pt x="749" y="1281"/>
                  </a:lnTo>
                  <a:lnTo>
                    <a:pt x="737" y="1293"/>
                  </a:lnTo>
                  <a:lnTo>
                    <a:pt x="726" y="1301"/>
                  </a:lnTo>
                  <a:lnTo>
                    <a:pt x="724" y="1302"/>
                  </a:lnTo>
                  <a:lnTo>
                    <a:pt x="726" y="1308"/>
                  </a:lnTo>
                  <a:lnTo>
                    <a:pt x="721" y="1313"/>
                  </a:lnTo>
                  <a:lnTo>
                    <a:pt x="692" y="1337"/>
                  </a:lnTo>
                  <a:lnTo>
                    <a:pt x="687" y="1346"/>
                  </a:lnTo>
                  <a:lnTo>
                    <a:pt x="673" y="1353"/>
                  </a:lnTo>
                  <a:lnTo>
                    <a:pt x="671" y="1356"/>
                  </a:lnTo>
                  <a:lnTo>
                    <a:pt x="662" y="1358"/>
                  </a:lnTo>
                  <a:lnTo>
                    <a:pt x="660" y="1366"/>
                  </a:lnTo>
                  <a:lnTo>
                    <a:pt x="653" y="1369"/>
                  </a:lnTo>
                  <a:lnTo>
                    <a:pt x="646" y="1382"/>
                  </a:lnTo>
                  <a:lnTo>
                    <a:pt x="632" y="1394"/>
                  </a:lnTo>
                  <a:lnTo>
                    <a:pt x="631" y="1394"/>
                  </a:lnTo>
                  <a:lnTo>
                    <a:pt x="620" y="1398"/>
                  </a:lnTo>
                  <a:lnTo>
                    <a:pt x="609" y="1405"/>
                  </a:lnTo>
                  <a:lnTo>
                    <a:pt x="595" y="1409"/>
                  </a:lnTo>
                  <a:lnTo>
                    <a:pt x="589" y="1408"/>
                  </a:lnTo>
                  <a:lnTo>
                    <a:pt x="583" y="1420"/>
                  </a:lnTo>
                  <a:lnTo>
                    <a:pt x="571" y="1432"/>
                  </a:lnTo>
                  <a:lnTo>
                    <a:pt x="563" y="1438"/>
                  </a:lnTo>
                  <a:close/>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8" name="Freeform 91"/>
            <p:cNvSpPr>
              <a:spLocks/>
            </p:cNvSpPr>
            <p:nvPr/>
          </p:nvSpPr>
          <p:spPr bwMode="auto">
            <a:xfrm>
              <a:off x="4895850" y="3736975"/>
              <a:ext cx="1435100" cy="2282825"/>
            </a:xfrm>
            <a:custGeom>
              <a:avLst/>
              <a:gdLst/>
              <a:ahLst/>
              <a:cxnLst>
                <a:cxn ang="0">
                  <a:pos x="422" y="1408"/>
                </a:cxn>
                <a:cxn ang="0">
                  <a:pos x="283" y="1331"/>
                </a:cxn>
                <a:cxn ang="0">
                  <a:pos x="278" y="1169"/>
                </a:cxn>
                <a:cxn ang="0">
                  <a:pos x="256" y="1108"/>
                </a:cxn>
                <a:cxn ang="0">
                  <a:pos x="152" y="1151"/>
                </a:cxn>
                <a:cxn ang="0">
                  <a:pos x="100" y="1158"/>
                </a:cxn>
                <a:cxn ang="0">
                  <a:pos x="73" y="1041"/>
                </a:cxn>
                <a:cxn ang="0">
                  <a:pos x="136" y="988"/>
                </a:cxn>
                <a:cxn ang="0">
                  <a:pos x="218" y="934"/>
                </a:cxn>
                <a:cxn ang="0">
                  <a:pos x="107" y="817"/>
                </a:cxn>
                <a:cxn ang="0">
                  <a:pos x="197" y="735"/>
                </a:cxn>
                <a:cxn ang="0">
                  <a:pos x="270" y="471"/>
                </a:cxn>
                <a:cxn ang="0">
                  <a:pos x="96" y="274"/>
                </a:cxn>
                <a:cxn ang="0">
                  <a:pos x="0" y="59"/>
                </a:cxn>
                <a:cxn ang="0">
                  <a:pos x="102" y="8"/>
                </a:cxn>
                <a:cxn ang="0">
                  <a:pos x="287" y="55"/>
                </a:cxn>
                <a:cxn ang="0">
                  <a:pos x="363" y="111"/>
                </a:cxn>
                <a:cxn ang="0">
                  <a:pos x="438" y="251"/>
                </a:cxn>
                <a:cxn ang="0">
                  <a:pos x="600" y="252"/>
                </a:cxn>
                <a:cxn ang="0">
                  <a:pos x="686" y="274"/>
                </a:cxn>
                <a:cxn ang="0">
                  <a:pos x="730" y="364"/>
                </a:cxn>
                <a:cxn ang="0">
                  <a:pos x="802" y="364"/>
                </a:cxn>
                <a:cxn ang="0">
                  <a:pos x="670" y="669"/>
                </a:cxn>
                <a:cxn ang="0">
                  <a:pos x="600" y="839"/>
                </a:cxn>
                <a:cxn ang="0">
                  <a:pos x="723" y="932"/>
                </a:cxn>
                <a:cxn ang="0">
                  <a:pos x="755" y="979"/>
                </a:cxn>
                <a:cxn ang="0">
                  <a:pos x="747" y="1073"/>
                </a:cxn>
                <a:cxn ang="0">
                  <a:pos x="819" y="1073"/>
                </a:cxn>
                <a:cxn ang="0">
                  <a:pos x="904" y="1168"/>
                </a:cxn>
                <a:cxn ang="0">
                  <a:pos x="900" y="1187"/>
                </a:cxn>
                <a:cxn ang="0">
                  <a:pos x="879" y="1207"/>
                </a:cxn>
                <a:cxn ang="0">
                  <a:pos x="861" y="1227"/>
                </a:cxn>
                <a:cxn ang="0">
                  <a:pos x="838" y="1242"/>
                </a:cxn>
                <a:cxn ang="0">
                  <a:pos x="802" y="1267"/>
                </a:cxn>
                <a:cxn ang="0">
                  <a:pos x="782" y="1278"/>
                </a:cxn>
                <a:cxn ang="0">
                  <a:pos x="770" y="1266"/>
                </a:cxn>
                <a:cxn ang="0">
                  <a:pos x="737" y="1293"/>
                </a:cxn>
                <a:cxn ang="0">
                  <a:pos x="726" y="1308"/>
                </a:cxn>
                <a:cxn ang="0">
                  <a:pos x="687" y="1346"/>
                </a:cxn>
                <a:cxn ang="0">
                  <a:pos x="662" y="1358"/>
                </a:cxn>
                <a:cxn ang="0">
                  <a:pos x="646" y="1382"/>
                </a:cxn>
                <a:cxn ang="0">
                  <a:pos x="620" y="1398"/>
                </a:cxn>
                <a:cxn ang="0">
                  <a:pos x="589" y="1408"/>
                </a:cxn>
                <a:cxn ang="0">
                  <a:pos x="563" y="1438"/>
                </a:cxn>
              </a:cxnLst>
              <a:rect l="0" t="0" r="r" b="b"/>
              <a:pathLst>
                <a:path w="904" h="1438">
                  <a:moveTo>
                    <a:pt x="563" y="1438"/>
                  </a:moveTo>
                  <a:lnTo>
                    <a:pt x="522" y="1417"/>
                  </a:lnTo>
                  <a:lnTo>
                    <a:pt x="422" y="1408"/>
                  </a:lnTo>
                  <a:lnTo>
                    <a:pt x="325" y="1369"/>
                  </a:lnTo>
                  <a:lnTo>
                    <a:pt x="290" y="1338"/>
                  </a:lnTo>
                  <a:lnTo>
                    <a:pt x="283" y="1331"/>
                  </a:lnTo>
                  <a:lnTo>
                    <a:pt x="268" y="1298"/>
                  </a:lnTo>
                  <a:lnTo>
                    <a:pt x="278" y="1194"/>
                  </a:lnTo>
                  <a:lnTo>
                    <a:pt x="278" y="1169"/>
                  </a:lnTo>
                  <a:lnTo>
                    <a:pt x="278" y="1147"/>
                  </a:lnTo>
                  <a:lnTo>
                    <a:pt x="271" y="1120"/>
                  </a:lnTo>
                  <a:lnTo>
                    <a:pt x="256" y="1108"/>
                  </a:lnTo>
                  <a:lnTo>
                    <a:pt x="195" y="1109"/>
                  </a:lnTo>
                  <a:lnTo>
                    <a:pt x="172" y="1124"/>
                  </a:lnTo>
                  <a:lnTo>
                    <a:pt x="152" y="1151"/>
                  </a:lnTo>
                  <a:lnTo>
                    <a:pt x="126" y="1170"/>
                  </a:lnTo>
                  <a:lnTo>
                    <a:pt x="105" y="1166"/>
                  </a:lnTo>
                  <a:lnTo>
                    <a:pt x="100" y="1158"/>
                  </a:lnTo>
                  <a:lnTo>
                    <a:pt x="100" y="1081"/>
                  </a:lnTo>
                  <a:lnTo>
                    <a:pt x="94" y="1059"/>
                  </a:lnTo>
                  <a:lnTo>
                    <a:pt x="73" y="1041"/>
                  </a:lnTo>
                  <a:lnTo>
                    <a:pt x="75" y="1022"/>
                  </a:lnTo>
                  <a:lnTo>
                    <a:pt x="97" y="995"/>
                  </a:lnTo>
                  <a:lnTo>
                    <a:pt x="136" y="988"/>
                  </a:lnTo>
                  <a:lnTo>
                    <a:pt x="180" y="1003"/>
                  </a:lnTo>
                  <a:lnTo>
                    <a:pt x="210" y="996"/>
                  </a:lnTo>
                  <a:lnTo>
                    <a:pt x="218" y="934"/>
                  </a:lnTo>
                  <a:lnTo>
                    <a:pt x="177" y="877"/>
                  </a:lnTo>
                  <a:lnTo>
                    <a:pt x="135" y="857"/>
                  </a:lnTo>
                  <a:lnTo>
                    <a:pt x="107" y="817"/>
                  </a:lnTo>
                  <a:lnTo>
                    <a:pt x="117" y="790"/>
                  </a:lnTo>
                  <a:lnTo>
                    <a:pt x="143" y="761"/>
                  </a:lnTo>
                  <a:lnTo>
                    <a:pt x="197" y="735"/>
                  </a:lnTo>
                  <a:lnTo>
                    <a:pt x="264" y="713"/>
                  </a:lnTo>
                  <a:lnTo>
                    <a:pt x="284" y="650"/>
                  </a:lnTo>
                  <a:lnTo>
                    <a:pt x="270" y="471"/>
                  </a:lnTo>
                  <a:lnTo>
                    <a:pt x="211" y="397"/>
                  </a:lnTo>
                  <a:lnTo>
                    <a:pt x="171" y="323"/>
                  </a:lnTo>
                  <a:lnTo>
                    <a:pt x="96" y="274"/>
                  </a:lnTo>
                  <a:lnTo>
                    <a:pt x="56" y="225"/>
                  </a:lnTo>
                  <a:lnTo>
                    <a:pt x="29" y="109"/>
                  </a:lnTo>
                  <a:lnTo>
                    <a:pt x="0" y="59"/>
                  </a:lnTo>
                  <a:lnTo>
                    <a:pt x="18" y="29"/>
                  </a:lnTo>
                  <a:lnTo>
                    <a:pt x="53" y="3"/>
                  </a:lnTo>
                  <a:lnTo>
                    <a:pt x="102" y="8"/>
                  </a:lnTo>
                  <a:lnTo>
                    <a:pt x="195" y="0"/>
                  </a:lnTo>
                  <a:lnTo>
                    <a:pt x="247" y="11"/>
                  </a:lnTo>
                  <a:lnTo>
                    <a:pt x="287" y="55"/>
                  </a:lnTo>
                  <a:lnTo>
                    <a:pt x="332" y="62"/>
                  </a:lnTo>
                  <a:lnTo>
                    <a:pt x="349" y="80"/>
                  </a:lnTo>
                  <a:lnTo>
                    <a:pt x="363" y="111"/>
                  </a:lnTo>
                  <a:lnTo>
                    <a:pt x="364" y="166"/>
                  </a:lnTo>
                  <a:lnTo>
                    <a:pt x="378" y="203"/>
                  </a:lnTo>
                  <a:lnTo>
                    <a:pt x="438" y="251"/>
                  </a:lnTo>
                  <a:lnTo>
                    <a:pt x="450" y="251"/>
                  </a:lnTo>
                  <a:lnTo>
                    <a:pt x="501" y="224"/>
                  </a:lnTo>
                  <a:lnTo>
                    <a:pt x="600" y="252"/>
                  </a:lnTo>
                  <a:lnTo>
                    <a:pt x="643" y="243"/>
                  </a:lnTo>
                  <a:lnTo>
                    <a:pt x="682" y="214"/>
                  </a:lnTo>
                  <a:lnTo>
                    <a:pt x="686" y="274"/>
                  </a:lnTo>
                  <a:lnTo>
                    <a:pt x="701" y="348"/>
                  </a:lnTo>
                  <a:lnTo>
                    <a:pt x="715" y="363"/>
                  </a:lnTo>
                  <a:lnTo>
                    <a:pt x="730" y="364"/>
                  </a:lnTo>
                  <a:lnTo>
                    <a:pt x="759" y="340"/>
                  </a:lnTo>
                  <a:lnTo>
                    <a:pt x="778" y="339"/>
                  </a:lnTo>
                  <a:lnTo>
                    <a:pt x="802" y="364"/>
                  </a:lnTo>
                  <a:lnTo>
                    <a:pt x="803" y="387"/>
                  </a:lnTo>
                  <a:lnTo>
                    <a:pt x="741" y="498"/>
                  </a:lnTo>
                  <a:lnTo>
                    <a:pt x="670" y="669"/>
                  </a:lnTo>
                  <a:lnTo>
                    <a:pt x="602" y="772"/>
                  </a:lnTo>
                  <a:lnTo>
                    <a:pt x="591" y="796"/>
                  </a:lnTo>
                  <a:lnTo>
                    <a:pt x="600" y="839"/>
                  </a:lnTo>
                  <a:lnTo>
                    <a:pt x="662" y="884"/>
                  </a:lnTo>
                  <a:lnTo>
                    <a:pt x="698" y="934"/>
                  </a:lnTo>
                  <a:lnTo>
                    <a:pt x="723" y="932"/>
                  </a:lnTo>
                  <a:lnTo>
                    <a:pt x="741" y="941"/>
                  </a:lnTo>
                  <a:lnTo>
                    <a:pt x="754" y="957"/>
                  </a:lnTo>
                  <a:lnTo>
                    <a:pt x="755" y="979"/>
                  </a:lnTo>
                  <a:lnTo>
                    <a:pt x="734" y="1019"/>
                  </a:lnTo>
                  <a:lnTo>
                    <a:pt x="734" y="1040"/>
                  </a:lnTo>
                  <a:lnTo>
                    <a:pt x="747" y="1073"/>
                  </a:lnTo>
                  <a:lnTo>
                    <a:pt x="764" y="1082"/>
                  </a:lnTo>
                  <a:lnTo>
                    <a:pt x="796" y="1081"/>
                  </a:lnTo>
                  <a:lnTo>
                    <a:pt x="819" y="1073"/>
                  </a:lnTo>
                  <a:lnTo>
                    <a:pt x="838" y="1088"/>
                  </a:lnTo>
                  <a:lnTo>
                    <a:pt x="899" y="1164"/>
                  </a:lnTo>
                  <a:lnTo>
                    <a:pt x="904" y="1168"/>
                  </a:lnTo>
                  <a:lnTo>
                    <a:pt x="901" y="1174"/>
                  </a:lnTo>
                  <a:lnTo>
                    <a:pt x="896" y="1181"/>
                  </a:lnTo>
                  <a:lnTo>
                    <a:pt x="900" y="1187"/>
                  </a:lnTo>
                  <a:lnTo>
                    <a:pt x="893" y="1199"/>
                  </a:lnTo>
                  <a:lnTo>
                    <a:pt x="880" y="1200"/>
                  </a:lnTo>
                  <a:lnTo>
                    <a:pt x="879" y="1207"/>
                  </a:lnTo>
                  <a:lnTo>
                    <a:pt x="874" y="1212"/>
                  </a:lnTo>
                  <a:lnTo>
                    <a:pt x="870" y="1220"/>
                  </a:lnTo>
                  <a:lnTo>
                    <a:pt x="861" y="1227"/>
                  </a:lnTo>
                  <a:lnTo>
                    <a:pt x="842" y="1241"/>
                  </a:lnTo>
                  <a:lnTo>
                    <a:pt x="839" y="1242"/>
                  </a:lnTo>
                  <a:lnTo>
                    <a:pt x="838" y="1242"/>
                  </a:lnTo>
                  <a:lnTo>
                    <a:pt x="821" y="1251"/>
                  </a:lnTo>
                  <a:lnTo>
                    <a:pt x="809" y="1263"/>
                  </a:lnTo>
                  <a:lnTo>
                    <a:pt x="802" y="1267"/>
                  </a:lnTo>
                  <a:lnTo>
                    <a:pt x="796" y="1269"/>
                  </a:lnTo>
                  <a:lnTo>
                    <a:pt x="788" y="1278"/>
                  </a:lnTo>
                  <a:lnTo>
                    <a:pt x="782" y="1278"/>
                  </a:lnTo>
                  <a:lnTo>
                    <a:pt x="775" y="1267"/>
                  </a:lnTo>
                  <a:lnTo>
                    <a:pt x="773" y="1265"/>
                  </a:lnTo>
                  <a:lnTo>
                    <a:pt x="770" y="1266"/>
                  </a:lnTo>
                  <a:lnTo>
                    <a:pt x="765" y="1273"/>
                  </a:lnTo>
                  <a:lnTo>
                    <a:pt x="749" y="1281"/>
                  </a:lnTo>
                  <a:lnTo>
                    <a:pt x="737" y="1293"/>
                  </a:lnTo>
                  <a:lnTo>
                    <a:pt x="726" y="1301"/>
                  </a:lnTo>
                  <a:lnTo>
                    <a:pt x="724" y="1302"/>
                  </a:lnTo>
                  <a:lnTo>
                    <a:pt x="726" y="1308"/>
                  </a:lnTo>
                  <a:lnTo>
                    <a:pt x="721" y="1313"/>
                  </a:lnTo>
                  <a:lnTo>
                    <a:pt x="692" y="1337"/>
                  </a:lnTo>
                  <a:lnTo>
                    <a:pt x="687" y="1346"/>
                  </a:lnTo>
                  <a:lnTo>
                    <a:pt x="673" y="1353"/>
                  </a:lnTo>
                  <a:lnTo>
                    <a:pt x="671" y="1356"/>
                  </a:lnTo>
                  <a:lnTo>
                    <a:pt x="662" y="1358"/>
                  </a:lnTo>
                  <a:lnTo>
                    <a:pt x="660" y="1366"/>
                  </a:lnTo>
                  <a:lnTo>
                    <a:pt x="653" y="1369"/>
                  </a:lnTo>
                  <a:lnTo>
                    <a:pt x="646" y="1382"/>
                  </a:lnTo>
                  <a:lnTo>
                    <a:pt x="632" y="1394"/>
                  </a:lnTo>
                  <a:lnTo>
                    <a:pt x="631" y="1394"/>
                  </a:lnTo>
                  <a:lnTo>
                    <a:pt x="620" y="1398"/>
                  </a:lnTo>
                  <a:lnTo>
                    <a:pt x="609" y="1405"/>
                  </a:lnTo>
                  <a:lnTo>
                    <a:pt x="595" y="1409"/>
                  </a:lnTo>
                  <a:lnTo>
                    <a:pt x="589" y="1408"/>
                  </a:lnTo>
                  <a:lnTo>
                    <a:pt x="583" y="1420"/>
                  </a:lnTo>
                  <a:lnTo>
                    <a:pt x="571" y="1432"/>
                  </a:lnTo>
                  <a:lnTo>
                    <a:pt x="563" y="1438"/>
                  </a:lnTo>
                  <a:close/>
                </a:path>
              </a:pathLst>
            </a:custGeom>
            <a:noFill/>
            <a:ln w="6"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39" name="Rectangle 92"/>
            <p:cNvSpPr>
              <a:spLocks noChangeArrowheads="1"/>
            </p:cNvSpPr>
            <p:nvPr/>
          </p:nvSpPr>
          <p:spPr bwMode="auto">
            <a:xfrm>
              <a:off x="6372226" y="4484688"/>
              <a:ext cx="875564"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Kailahun</a:t>
              </a:r>
              <a:endParaRPr lang="en-US" sz="2100" b="0">
                <a:solidFill>
                  <a:schemeClr val="tx1"/>
                </a:solidFill>
                <a:latin typeface="Arial" pitchFamily="34" charset="0"/>
                <a:cs typeface="Arial" pitchFamily="34" charset="0"/>
              </a:endParaRPr>
            </a:p>
          </p:txBody>
        </p:sp>
        <p:sp>
          <p:nvSpPr>
            <p:cNvPr id="40" name="Rectangle 93"/>
            <p:cNvSpPr>
              <a:spLocks noChangeArrowheads="1"/>
            </p:cNvSpPr>
            <p:nvPr/>
          </p:nvSpPr>
          <p:spPr bwMode="auto">
            <a:xfrm>
              <a:off x="6372226" y="4638675"/>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4/38</a:t>
              </a:r>
              <a:endParaRPr lang="en-US" sz="2100" b="0">
                <a:solidFill>
                  <a:schemeClr val="tx1"/>
                </a:solidFill>
                <a:latin typeface="Arial" pitchFamily="34" charset="0"/>
                <a:cs typeface="Arial" pitchFamily="34" charset="0"/>
              </a:endParaRPr>
            </a:p>
          </p:txBody>
        </p:sp>
        <p:sp>
          <p:nvSpPr>
            <p:cNvPr id="41" name="Rectangle 94"/>
            <p:cNvSpPr>
              <a:spLocks noChangeArrowheads="1"/>
            </p:cNvSpPr>
            <p:nvPr/>
          </p:nvSpPr>
          <p:spPr bwMode="auto">
            <a:xfrm>
              <a:off x="2733675" y="3259138"/>
              <a:ext cx="957012"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Port Loko</a:t>
              </a:r>
              <a:endParaRPr lang="en-US" sz="2100" b="0">
                <a:solidFill>
                  <a:schemeClr val="tx1"/>
                </a:solidFill>
                <a:latin typeface="Arial" pitchFamily="34" charset="0"/>
                <a:cs typeface="Arial" pitchFamily="34" charset="0"/>
              </a:endParaRPr>
            </a:p>
          </p:txBody>
        </p:sp>
        <p:sp>
          <p:nvSpPr>
            <p:cNvPr id="42" name="Rectangle 95"/>
            <p:cNvSpPr>
              <a:spLocks noChangeArrowheads="1"/>
            </p:cNvSpPr>
            <p:nvPr/>
          </p:nvSpPr>
          <p:spPr bwMode="auto">
            <a:xfrm>
              <a:off x="2733675" y="3403599"/>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3/57</a:t>
              </a:r>
              <a:endParaRPr lang="en-US" sz="2100" b="0">
                <a:solidFill>
                  <a:schemeClr val="tx1"/>
                </a:solidFill>
                <a:latin typeface="Arial" pitchFamily="34" charset="0"/>
                <a:cs typeface="Arial" pitchFamily="34" charset="0"/>
              </a:endParaRPr>
            </a:p>
          </p:txBody>
        </p:sp>
        <p:sp>
          <p:nvSpPr>
            <p:cNvPr id="43" name="Rectangle 96"/>
            <p:cNvSpPr>
              <a:spLocks noChangeArrowheads="1"/>
            </p:cNvSpPr>
            <p:nvPr/>
          </p:nvSpPr>
          <p:spPr bwMode="auto">
            <a:xfrm>
              <a:off x="5226050" y="1881188"/>
              <a:ext cx="1074093"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Koinadugu</a:t>
              </a:r>
              <a:endParaRPr lang="en-US" sz="2100" b="0">
                <a:solidFill>
                  <a:schemeClr val="tx1"/>
                </a:solidFill>
                <a:latin typeface="Arial" pitchFamily="34" charset="0"/>
                <a:cs typeface="Arial" pitchFamily="34" charset="0"/>
              </a:endParaRPr>
            </a:p>
          </p:txBody>
        </p:sp>
        <p:sp>
          <p:nvSpPr>
            <p:cNvPr id="44" name="Rectangle 97"/>
            <p:cNvSpPr>
              <a:spLocks noChangeArrowheads="1"/>
            </p:cNvSpPr>
            <p:nvPr/>
          </p:nvSpPr>
          <p:spPr bwMode="auto">
            <a:xfrm>
              <a:off x="5226050" y="2035174"/>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0/29</a:t>
              </a:r>
              <a:endParaRPr lang="en-US" sz="2100" b="0">
                <a:solidFill>
                  <a:schemeClr val="tx1"/>
                </a:solidFill>
                <a:latin typeface="Arial" pitchFamily="34" charset="0"/>
                <a:cs typeface="Arial" pitchFamily="34" charset="0"/>
              </a:endParaRPr>
            </a:p>
          </p:txBody>
        </p:sp>
        <p:sp>
          <p:nvSpPr>
            <p:cNvPr id="45" name="Rectangle 98"/>
            <p:cNvSpPr>
              <a:spLocks noChangeArrowheads="1"/>
            </p:cNvSpPr>
            <p:nvPr/>
          </p:nvSpPr>
          <p:spPr bwMode="auto">
            <a:xfrm>
              <a:off x="3281364" y="4484688"/>
              <a:ext cx="982464"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Moyamba</a:t>
              </a:r>
              <a:endParaRPr lang="en-US" sz="2100" b="0">
                <a:solidFill>
                  <a:schemeClr val="tx1"/>
                </a:solidFill>
                <a:latin typeface="Arial" pitchFamily="34" charset="0"/>
                <a:cs typeface="Arial" pitchFamily="34" charset="0"/>
              </a:endParaRPr>
            </a:p>
          </p:txBody>
        </p:sp>
        <p:sp>
          <p:nvSpPr>
            <p:cNvPr id="46" name="Rectangle 99"/>
            <p:cNvSpPr>
              <a:spLocks noChangeArrowheads="1"/>
            </p:cNvSpPr>
            <p:nvPr/>
          </p:nvSpPr>
          <p:spPr bwMode="auto">
            <a:xfrm>
              <a:off x="3281364" y="4638675"/>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0/33</a:t>
              </a:r>
              <a:endParaRPr lang="en-US" sz="2100" b="0">
                <a:solidFill>
                  <a:schemeClr val="tx1"/>
                </a:solidFill>
                <a:latin typeface="Arial" pitchFamily="34" charset="0"/>
                <a:cs typeface="Arial" pitchFamily="34" charset="0"/>
              </a:endParaRPr>
            </a:p>
          </p:txBody>
        </p:sp>
        <p:sp>
          <p:nvSpPr>
            <p:cNvPr id="47" name="Rectangle 100"/>
            <p:cNvSpPr>
              <a:spLocks noChangeArrowheads="1"/>
            </p:cNvSpPr>
            <p:nvPr/>
          </p:nvSpPr>
          <p:spPr bwMode="auto">
            <a:xfrm>
              <a:off x="4284663" y="3336926"/>
              <a:ext cx="82720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Tonkolili</a:t>
              </a:r>
              <a:endParaRPr lang="en-US" sz="2100" b="0">
                <a:solidFill>
                  <a:schemeClr val="tx1"/>
                </a:solidFill>
                <a:latin typeface="Arial" pitchFamily="34" charset="0"/>
                <a:cs typeface="Arial" pitchFamily="34" charset="0"/>
              </a:endParaRPr>
            </a:p>
          </p:txBody>
        </p:sp>
        <p:sp>
          <p:nvSpPr>
            <p:cNvPr id="48" name="Rectangle 101"/>
            <p:cNvSpPr>
              <a:spLocks noChangeArrowheads="1"/>
            </p:cNvSpPr>
            <p:nvPr/>
          </p:nvSpPr>
          <p:spPr bwMode="auto">
            <a:xfrm>
              <a:off x="4284663" y="3479800"/>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1/41</a:t>
              </a:r>
              <a:endParaRPr lang="en-US" sz="2100" b="0">
                <a:solidFill>
                  <a:schemeClr val="tx1"/>
                </a:solidFill>
                <a:latin typeface="Arial" pitchFamily="34" charset="0"/>
                <a:cs typeface="Arial" pitchFamily="34" charset="0"/>
              </a:endParaRPr>
            </a:p>
          </p:txBody>
        </p:sp>
        <p:sp>
          <p:nvSpPr>
            <p:cNvPr id="49" name="Rectangle 102"/>
            <p:cNvSpPr>
              <a:spLocks noChangeArrowheads="1"/>
            </p:cNvSpPr>
            <p:nvPr/>
          </p:nvSpPr>
          <p:spPr bwMode="auto">
            <a:xfrm>
              <a:off x="1624013" y="3786187"/>
              <a:ext cx="264705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Western Urban (Freetown)</a:t>
              </a:r>
              <a:endParaRPr lang="en-US" sz="2100" b="0">
                <a:solidFill>
                  <a:schemeClr val="tx1"/>
                </a:solidFill>
                <a:latin typeface="Arial" pitchFamily="34" charset="0"/>
                <a:cs typeface="Arial" pitchFamily="34" charset="0"/>
              </a:endParaRPr>
            </a:p>
          </p:txBody>
        </p:sp>
        <p:sp>
          <p:nvSpPr>
            <p:cNvPr id="50" name="Rectangle 103"/>
            <p:cNvSpPr>
              <a:spLocks noChangeArrowheads="1"/>
            </p:cNvSpPr>
            <p:nvPr/>
          </p:nvSpPr>
          <p:spPr bwMode="auto">
            <a:xfrm>
              <a:off x="1624013" y="3929064"/>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5/79</a:t>
              </a:r>
              <a:endParaRPr lang="en-US" sz="2100" b="0">
                <a:solidFill>
                  <a:schemeClr val="tx1"/>
                </a:solidFill>
                <a:latin typeface="Arial" pitchFamily="34" charset="0"/>
                <a:cs typeface="Arial" pitchFamily="34" charset="0"/>
              </a:endParaRPr>
            </a:p>
          </p:txBody>
        </p:sp>
        <p:sp>
          <p:nvSpPr>
            <p:cNvPr id="51" name="Rectangle 104"/>
            <p:cNvSpPr>
              <a:spLocks noChangeArrowheads="1"/>
            </p:cNvSpPr>
            <p:nvPr/>
          </p:nvSpPr>
          <p:spPr bwMode="auto">
            <a:xfrm>
              <a:off x="3783013" y="5614988"/>
              <a:ext cx="710124"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Bonthe</a:t>
              </a:r>
              <a:endParaRPr lang="en-US" sz="2100" b="0">
                <a:solidFill>
                  <a:schemeClr val="tx1"/>
                </a:solidFill>
                <a:latin typeface="Arial" pitchFamily="34" charset="0"/>
                <a:cs typeface="Arial" pitchFamily="34" charset="0"/>
              </a:endParaRPr>
            </a:p>
          </p:txBody>
        </p:sp>
        <p:sp>
          <p:nvSpPr>
            <p:cNvPr id="52" name="Rectangle 105"/>
            <p:cNvSpPr>
              <a:spLocks noChangeArrowheads="1"/>
            </p:cNvSpPr>
            <p:nvPr/>
          </p:nvSpPr>
          <p:spPr bwMode="auto">
            <a:xfrm>
              <a:off x="3783013" y="5767388"/>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4/32</a:t>
              </a:r>
              <a:endParaRPr lang="en-US" sz="2100" b="0">
                <a:solidFill>
                  <a:schemeClr val="tx1"/>
                </a:solidFill>
                <a:latin typeface="Arial" pitchFamily="34" charset="0"/>
                <a:cs typeface="Arial" pitchFamily="34" charset="0"/>
              </a:endParaRPr>
            </a:p>
          </p:txBody>
        </p:sp>
        <p:sp>
          <p:nvSpPr>
            <p:cNvPr id="53" name="Rectangle 106"/>
            <p:cNvSpPr>
              <a:spLocks noChangeArrowheads="1"/>
            </p:cNvSpPr>
            <p:nvPr/>
          </p:nvSpPr>
          <p:spPr bwMode="auto">
            <a:xfrm>
              <a:off x="2044701" y="4025901"/>
              <a:ext cx="1430428"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Western Rural</a:t>
              </a:r>
              <a:endParaRPr lang="en-US" sz="2100" b="0">
                <a:solidFill>
                  <a:schemeClr val="tx1"/>
                </a:solidFill>
                <a:latin typeface="Arial" pitchFamily="34" charset="0"/>
                <a:cs typeface="Arial" pitchFamily="34" charset="0"/>
              </a:endParaRPr>
            </a:p>
          </p:txBody>
        </p:sp>
        <p:sp>
          <p:nvSpPr>
            <p:cNvPr id="54" name="Rectangle 107"/>
            <p:cNvSpPr>
              <a:spLocks noChangeArrowheads="1"/>
            </p:cNvSpPr>
            <p:nvPr/>
          </p:nvSpPr>
          <p:spPr bwMode="auto">
            <a:xfrm>
              <a:off x="2044701" y="4168775"/>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3/33</a:t>
              </a:r>
              <a:endParaRPr lang="en-US" sz="2100" b="0">
                <a:solidFill>
                  <a:schemeClr val="tx1"/>
                </a:solidFill>
                <a:latin typeface="Arial" pitchFamily="34" charset="0"/>
                <a:cs typeface="Arial" pitchFamily="34" charset="0"/>
              </a:endParaRPr>
            </a:p>
          </p:txBody>
        </p:sp>
        <p:sp>
          <p:nvSpPr>
            <p:cNvPr id="55" name="Rectangle 108"/>
            <p:cNvSpPr>
              <a:spLocks noChangeArrowheads="1"/>
            </p:cNvSpPr>
            <p:nvPr/>
          </p:nvSpPr>
          <p:spPr bwMode="auto">
            <a:xfrm>
              <a:off x="4875213" y="5940424"/>
              <a:ext cx="824660"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Pujehun</a:t>
              </a:r>
              <a:endParaRPr lang="en-US" sz="2100" b="0">
                <a:solidFill>
                  <a:schemeClr val="tx1"/>
                </a:solidFill>
                <a:latin typeface="Arial" pitchFamily="34" charset="0"/>
                <a:cs typeface="Arial" pitchFamily="34" charset="0"/>
              </a:endParaRPr>
            </a:p>
          </p:txBody>
        </p:sp>
        <p:sp>
          <p:nvSpPr>
            <p:cNvPr id="56" name="Rectangle 109"/>
            <p:cNvSpPr>
              <a:spLocks noChangeArrowheads="1"/>
            </p:cNvSpPr>
            <p:nvPr/>
          </p:nvSpPr>
          <p:spPr bwMode="auto">
            <a:xfrm>
              <a:off x="4875213" y="6092824"/>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1/33</a:t>
              </a:r>
              <a:endParaRPr lang="en-US" sz="2100" b="0">
                <a:solidFill>
                  <a:schemeClr val="tx1"/>
                </a:solidFill>
                <a:latin typeface="Arial" pitchFamily="34" charset="0"/>
                <a:cs typeface="Arial" pitchFamily="34" charset="0"/>
              </a:endParaRPr>
            </a:p>
          </p:txBody>
        </p:sp>
        <p:sp>
          <p:nvSpPr>
            <p:cNvPr id="57" name="Rectangle 110"/>
            <p:cNvSpPr>
              <a:spLocks noChangeArrowheads="1"/>
            </p:cNvSpPr>
            <p:nvPr/>
          </p:nvSpPr>
          <p:spPr bwMode="auto">
            <a:xfrm>
              <a:off x="4579938" y="4667250"/>
              <a:ext cx="274886"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Bo</a:t>
              </a:r>
              <a:endParaRPr lang="en-US" sz="2100" b="0">
                <a:solidFill>
                  <a:schemeClr val="tx1"/>
                </a:solidFill>
                <a:latin typeface="Arial" pitchFamily="34" charset="0"/>
                <a:cs typeface="Arial" pitchFamily="34" charset="0"/>
              </a:endParaRPr>
            </a:p>
          </p:txBody>
        </p:sp>
        <p:sp>
          <p:nvSpPr>
            <p:cNvPr id="58" name="Rectangle 111"/>
            <p:cNvSpPr>
              <a:spLocks noChangeArrowheads="1"/>
            </p:cNvSpPr>
            <p:nvPr/>
          </p:nvSpPr>
          <p:spPr bwMode="auto">
            <a:xfrm>
              <a:off x="4579938" y="4819650"/>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0/35</a:t>
              </a:r>
              <a:endParaRPr lang="en-US" sz="2100" b="0">
                <a:solidFill>
                  <a:schemeClr val="tx1"/>
                </a:solidFill>
                <a:latin typeface="Arial" pitchFamily="34" charset="0"/>
                <a:cs typeface="Arial" pitchFamily="34" charset="0"/>
              </a:endParaRPr>
            </a:p>
          </p:txBody>
        </p:sp>
        <p:sp>
          <p:nvSpPr>
            <p:cNvPr id="59" name="Rectangle 112"/>
            <p:cNvSpPr>
              <a:spLocks noChangeArrowheads="1"/>
            </p:cNvSpPr>
            <p:nvPr/>
          </p:nvSpPr>
          <p:spPr bwMode="auto">
            <a:xfrm>
              <a:off x="2644776" y="2408239"/>
              <a:ext cx="761029"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Kambia</a:t>
              </a:r>
              <a:endParaRPr lang="en-US" sz="2100" b="0">
                <a:solidFill>
                  <a:schemeClr val="tx1"/>
                </a:solidFill>
                <a:latin typeface="Arial" pitchFamily="34" charset="0"/>
                <a:cs typeface="Arial" pitchFamily="34" charset="0"/>
              </a:endParaRPr>
            </a:p>
          </p:txBody>
        </p:sp>
        <p:sp>
          <p:nvSpPr>
            <p:cNvPr id="60" name="Rectangle 113"/>
            <p:cNvSpPr>
              <a:spLocks noChangeArrowheads="1"/>
            </p:cNvSpPr>
            <p:nvPr/>
          </p:nvSpPr>
          <p:spPr bwMode="auto">
            <a:xfrm>
              <a:off x="2644776" y="2551113"/>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4/43</a:t>
              </a:r>
              <a:endParaRPr lang="en-US" sz="2100" b="0">
                <a:solidFill>
                  <a:schemeClr val="tx1"/>
                </a:solidFill>
                <a:latin typeface="Arial" pitchFamily="34" charset="0"/>
                <a:cs typeface="Arial" pitchFamily="34" charset="0"/>
              </a:endParaRPr>
            </a:p>
          </p:txBody>
        </p:sp>
        <p:sp>
          <p:nvSpPr>
            <p:cNvPr id="61" name="Rectangle 114"/>
            <p:cNvSpPr>
              <a:spLocks noChangeArrowheads="1"/>
            </p:cNvSpPr>
            <p:nvPr/>
          </p:nvSpPr>
          <p:spPr bwMode="auto">
            <a:xfrm>
              <a:off x="3765550" y="2149474"/>
              <a:ext cx="811933"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Bombali</a:t>
              </a:r>
              <a:endParaRPr lang="en-US" sz="2100" b="0">
                <a:solidFill>
                  <a:schemeClr val="tx1"/>
                </a:solidFill>
                <a:latin typeface="Arial" pitchFamily="34" charset="0"/>
                <a:cs typeface="Arial" pitchFamily="34" charset="0"/>
              </a:endParaRPr>
            </a:p>
          </p:txBody>
        </p:sp>
        <p:sp>
          <p:nvSpPr>
            <p:cNvPr id="62" name="Rectangle 115"/>
            <p:cNvSpPr>
              <a:spLocks noChangeArrowheads="1"/>
            </p:cNvSpPr>
            <p:nvPr/>
          </p:nvSpPr>
          <p:spPr bwMode="auto">
            <a:xfrm>
              <a:off x="3765550" y="2292351"/>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3/46</a:t>
              </a:r>
              <a:endParaRPr lang="en-US" sz="2100" b="0">
                <a:solidFill>
                  <a:schemeClr val="tx1"/>
                </a:solidFill>
                <a:latin typeface="Arial" pitchFamily="34" charset="0"/>
                <a:cs typeface="Arial" pitchFamily="34" charset="0"/>
              </a:endParaRPr>
            </a:p>
          </p:txBody>
        </p:sp>
        <p:sp>
          <p:nvSpPr>
            <p:cNvPr id="63" name="Rectangle 116"/>
            <p:cNvSpPr>
              <a:spLocks noChangeArrowheads="1"/>
            </p:cNvSpPr>
            <p:nvPr/>
          </p:nvSpPr>
          <p:spPr bwMode="auto">
            <a:xfrm>
              <a:off x="5986464" y="3336926"/>
              <a:ext cx="524321"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Kono</a:t>
              </a:r>
              <a:endParaRPr lang="en-US" sz="2100" b="0">
                <a:solidFill>
                  <a:schemeClr val="tx1"/>
                </a:solidFill>
                <a:latin typeface="Arial" pitchFamily="34" charset="0"/>
                <a:cs typeface="Arial" pitchFamily="34" charset="0"/>
              </a:endParaRPr>
            </a:p>
          </p:txBody>
        </p:sp>
        <p:sp>
          <p:nvSpPr>
            <p:cNvPr id="64" name="Rectangle 117"/>
            <p:cNvSpPr>
              <a:spLocks noChangeArrowheads="1"/>
            </p:cNvSpPr>
            <p:nvPr/>
          </p:nvSpPr>
          <p:spPr bwMode="auto">
            <a:xfrm>
              <a:off x="5986464" y="3479800"/>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1/42</a:t>
              </a:r>
              <a:endParaRPr lang="en-US" sz="2100" b="0">
                <a:solidFill>
                  <a:schemeClr val="tx1"/>
                </a:solidFill>
                <a:latin typeface="Arial" pitchFamily="34" charset="0"/>
                <a:cs typeface="Arial" pitchFamily="34" charset="0"/>
              </a:endParaRPr>
            </a:p>
          </p:txBody>
        </p:sp>
        <p:sp>
          <p:nvSpPr>
            <p:cNvPr id="65" name="Rectangle 118"/>
            <p:cNvSpPr>
              <a:spLocks noChangeArrowheads="1"/>
            </p:cNvSpPr>
            <p:nvPr/>
          </p:nvSpPr>
          <p:spPr bwMode="auto">
            <a:xfrm>
              <a:off x="5484813" y="4772026"/>
              <a:ext cx="834841"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Kenema</a:t>
              </a:r>
              <a:endParaRPr lang="en-US" sz="2100" b="0">
                <a:solidFill>
                  <a:schemeClr val="tx1"/>
                </a:solidFill>
                <a:latin typeface="Arial" pitchFamily="34" charset="0"/>
                <a:cs typeface="Arial" pitchFamily="34" charset="0"/>
              </a:endParaRPr>
            </a:p>
          </p:txBody>
        </p:sp>
        <p:sp>
          <p:nvSpPr>
            <p:cNvPr id="66" name="Rectangle 119"/>
            <p:cNvSpPr>
              <a:spLocks noChangeArrowheads="1"/>
            </p:cNvSpPr>
            <p:nvPr/>
          </p:nvSpPr>
          <p:spPr bwMode="auto">
            <a:xfrm>
              <a:off x="5484813" y="4914900"/>
              <a:ext cx="618495" cy="30010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defTabSz="1043056" rtl="0"/>
              <a:r>
                <a:rPr lang="en-US" sz="1100" b="0">
                  <a:solidFill>
                    <a:srgbClr val="000000"/>
                  </a:solidFill>
                  <a:latin typeface="Arial" pitchFamily="34" charset="0"/>
                  <a:cs typeface="Arial" pitchFamily="34" charset="0"/>
                </a:rPr>
                <a:t>   1/47</a:t>
              </a:r>
              <a:endParaRPr lang="en-US" sz="2100" b="0">
                <a:solidFill>
                  <a:schemeClr val="tx1"/>
                </a:solidFill>
                <a:latin typeface="Arial" pitchFamily="34" charset="0"/>
                <a:cs typeface="Arial" pitchFamily="34" charset="0"/>
              </a:endParaRPr>
            </a:p>
          </p:txBody>
        </p:sp>
      </p:grpSp>
      <p:pic>
        <p:nvPicPr>
          <p:cNvPr id="67" name="Picture 66" descr="366_4_1_0635574735126097343.emf"/>
          <p:cNvPicPr>
            <a:picLocks noChangeArrowheads="1"/>
          </p:cNvPicPr>
          <p:nvPr/>
        </p:nvPicPr>
        <p:blipFill>
          <a:blip r:embed="rId5"/>
          <a:srcRect/>
          <a:stretch>
            <a:fillRect/>
          </a:stretch>
        </p:blipFill>
        <p:spPr bwMode="auto">
          <a:xfrm>
            <a:off x="150609" y="5820270"/>
            <a:ext cx="1393968" cy="727933"/>
          </a:xfrm>
          <a:prstGeom prst="rect">
            <a:avLst/>
          </a:prstGeom>
          <a:noFill/>
          <a:ln w="0">
            <a:miter lim="800000"/>
            <a:headEnd/>
            <a:tailEnd/>
          </a:ln>
        </p:spPr>
      </p:pic>
      <p:sp>
        <p:nvSpPr>
          <p:cNvPr id="69" name="TextBox 68"/>
          <p:cNvSpPr txBox="1"/>
          <p:nvPr/>
        </p:nvSpPr>
        <p:spPr>
          <a:xfrm>
            <a:off x="5515119" y="1599759"/>
            <a:ext cx="4306030" cy="5768413"/>
          </a:xfrm>
          <a:prstGeom prst="rect">
            <a:avLst/>
          </a:prstGeom>
          <a:noFill/>
        </p:spPr>
        <p:txBody>
          <a:bodyPr wrap="square" lIns="104306" tIns="52153" rIns="104306" bIns="52153" rtlCol="0">
            <a:spAutoFit/>
          </a:bodyPr>
          <a:lstStyle/>
          <a:p>
            <a:r>
              <a:rPr lang="en-US" sz="2300" b="0" dirty="0">
                <a:solidFill>
                  <a:srgbClr val="002060"/>
                </a:solidFill>
                <a:latin typeface="Calibri" panose="020F0502020204030204" pitchFamily="34" charset="0"/>
                <a:cs typeface="Calibri" panose="020F0502020204030204" pitchFamily="34" charset="0"/>
              </a:rPr>
              <a:t>In Liberia, UNICEF and the Ministry of Health and Social Welfare launched </a:t>
            </a:r>
            <a:r>
              <a:rPr lang="en-US" sz="2300" b="0" dirty="0" err="1">
                <a:solidFill>
                  <a:srgbClr val="002060"/>
                </a:solidFill>
                <a:latin typeface="Calibri" panose="020F0502020204030204" pitchFamily="34" charset="0"/>
                <a:cs typeface="Calibri" panose="020F0502020204030204" pitchFamily="34" charset="0"/>
              </a:rPr>
              <a:t>mHero</a:t>
            </a:r>
            <a:r>
              <a:rPr lang="en-US" sz="2300" b="0" dirty="0">
                <a:solidFill>
                  <a:srgbClr val="002060"/>
                </a:solidFill>
                <a:latin typeface="Calibri" panose="020F0502020204030204" pitchFamily="34" charset="0"/>
                <a:cs typeface="Calibri" panose="020F0502020204030204" pitchFamily="34" charset="0"/>
              </a:rPr>
              <a:t> </a:t>
            </a:r>
          </a:p>
          <a:p>
            <a:pPr marL="325955" indent="-325955">
              <a:buFont typeface="Arial" panose="020B0604020202020204" pitchFamily="34" charset="0"/>
              <a:buChar char="•"/>
            </a:pPr>
            <a:r>
              <a:rPr lang="en-US" sz="2300" b="0" dirty="0">
                <a:solidFill>
                  <a:srgbClr val="002060"/>
                </a:solidFill>
                <a:latin typeface="Calibri" panose="020F0502020204030204" pitchFamily="34" charset="0"/>
                <a:cs typeface="Calibri" panose="020F0502020204030204" pitchFamily="34" charset="0"/>
              </a:rPr>
              <a:t>Mobile Health Worker Ebola Response and Outreach - an application available on </a:t>
            </a:r>
            <a:r>
              <a:rPr lang="en-US" sz="2300" b="0" dirty="0" err="1">
                <a:solidFill>
                  <a:srgbClr val="002060"/>
                </a:solidFill>
                <a:latin typeface="Calibri" panose="020F0502020204030204" pitchFamily="34" charset="0"/>
                <a:cs typeface="Calibri" panose="020F0502020204030204" pitchFamily="34" charset="0"/>
              </a:rPr>
              <a:t>RapidPro</a:t>
            </a:r>
            <a:endParaRPr lang="en-US" sz="2300" b="0" dirty="0">
              <a:solidFill>
                <a:srgbClr val="002060"/>
              </a:solidFill>
              <a:latin typeface="Calibri" panose="020F0502020204030204" pitchFamily="34" charset="0"/>
              <a:cs typeface="Calibri" panose="020F0502020204030204" pitchFamily="34" charset="0"/>
            </a:endParaRPr>
          </a:p>
          <a:p>
            <a:pPr marL="325955" indent="-325955">
              <a:buFont typeface="Arial" panose="020B0604020202020204" pitchFamily="34" charset="0"/>
              <a:buChar char="•"/>
            </a:pPr>
            <a:r>
              <a:rPr lang="en-US" sz="2300" b="0" dirty="0">
                <a:solidFill>
                  <a:srgbClr val="002060"/>
                </a:solidFill>
                <a:latin typeface="Calibri" panose="020F0502020204030204" pitchFamily="34" charset="0"/>
                <a:cs typeface="Calibri" panose="020F0502020204030204" pitchFamily="34" charset="0"/>
              </a:rPr>
              <a:t>To support efforts to fight the rising Ebola epidemic</a:t>
            </a:r>
          </a:p>
          <a:p>
            <a:pPr marL="325955" indent="-325955">
              <a:buFont typeface="Arial" panose="020B0604020202020204" pitchFamily="34" charset="0"/>
              <a:buChar char="•"/>
            </a:pPr>
            <a:r>
              <a:rPr lang="en-US" sz="2300" b="0" dirty="0">
                <a:solidFill>
                  <a:srgbClr val="002060"/>
                </a:solidFill>
                <a:latin typeface="Calibri" panose="020F0502020204030204" pitchFamily="34" charset="0"/>
                <a:cs typeface="Calibri" panose="020F0502020204030204" pitchFamily="34" charset="0"/>
              </a:rPr>
              <a:t>It gives governments and development professionals new tools they can customize to connect citizens and critical services </a:t>
            </a:r>
          </a:p>
          <a:p>
            <a:pPr marL="325955" indent="-325955">
              <a:buFont typeface="Arial" panose="020B0604020202020204" pitchFamily="34" charset="0"/>
              <a:buChar char="•"/>
            </a:pPr>
            <a:endParaRPr lang="en-US" sz="2300" b="0" dirty="0">
              <a:solidFill>
                <a:srgbClr val="002060"/>
              </a:solidFill>
              <a:latin typeface="Calibri" panose="020F0502020204030204" pitchFamily="34" charset="0"/>
              <a:cs typeface="Calibri" panose="020F0502020204030204" pitchFamily="34" charset="0"/>
            </a:endParaRPr>
          </a:p>
          <a:p>
            <a:endParaRPr lang="en-GB" sz="2300" b="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43257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dirty="0" smtClean="0">
                <a:latin typeface="Calibri" panose="020F0502020204030204" pitchFamily="34" charset="0"/>
                <a:cs typeface="Calibri" panose="020F0502020204030204" pitchFamily="34" charset="0"/>
              </a:rPr>
              <a:t>Chiefdom wise situation where resistance to Burial Reported </a:t>
            </a:r>
            <a:endParaRPr lang="en-US" dirty="0">
              <a:latin typeface="Calibri" panose="020F0502020204030204" pitchFamily="34" charset="0"/>
              <a:cs typeface="Calibri" panose="020F0502020204030204" pitchFamily="34" charset="0"/>
            </a:endParaRPr>
          </a:p>
        </p:txBody>
      </p:sp>
      <p:pic>
        <p:nvPicPr>
          <p:cNvPr id="7" name="Content Placeholder 6" descr="Map635574735126097343.emf"/>
          <p:cNvPicPr>
            <a:picLocks noGrp="1" noChangeAspect="1" noChangeArrowheads="1"/>
          </p:cNvPicPr>
          <p:nvPr>
            <p:ph idx="1"/>
          </p:nvPr>
        </p:nvPicPr>
        <p:blipFill>
          <a:blip r:embed="rId3"/>
          <a:srcRect l="23878" r="22714"/>
          <a:stretch>
            <a:fillRect/>
          </a:stretch>
        </p:blipFill>
        <p:spPr bwMode="auto">
          <a:xfrm>
            <a:off x="6818613" y="1875220"/>
            <a:ext cx="3897537" cy="3550633"/>
          </a:xfrm>
          <a:prstGeom prst="rect">
            <a:avLst/>
          </a:prstGeom>
          <a:noFill/>
          <a:ln w="0">
            <a:miter lim="800000"/>
            <a:headEnd/>
            <a:tailEnd/>
          </a:ln>
        </p:spPr>
      </p:pic>
      <p:pic>
        <p:nvPicPr>
          <p:cNvPr id="8" name="Picture 7" descr="366_4_1_0635574735126097343.emf"/>
          <p:cNvPicPr>
            <a:picLocks noChangeArrowheads="1"/>
          </p:cNvPicPr>
          <p:nvPr/>
        </p:nvPicPr>
        <p:blipFill>
          <a:blip r:embed="rId4"/>
          <a:srcRect/>
          <a:stretch>
            <a:fillRect/>
          </a:stretch>
        </p:blipFill>
        <p:spPr bwMode="auto">
          <a:xfrm>
            <a:off x="6946678" y="5533121"/>
            <a:ext cx="2074839" cy="803979"/>
          </a:xfrm>
          <a:prstGeom prst="rect">
            <a:avLst/>
          </a:prstGeom>
          <a:noFill/>
          <a:ln w="0">
            <a:miter lim="800000"/>
            <a:headEnd/>
            <a:tailEnd/>
          </a:ln>
        </p:spPr>
      </p:pic>
      <p:sp>
        <p:nvSpPr>
          <p:cNvPr id="9" name="Rectangle 8"/>
          <p:cNvSpPr/>
          <p:nvPr/>
        </p:nvSpPr>
        <p:spPr>
          <a:xfrm>
            <a:off x="294139" y="2071219"/>
            <a:ext cx="5346700" cy="3552422"/>
          </a:xfrm>
          <a:prstGeom prst="rect">
            <a:avLst/>
          </a:prstGeom>
        </p:spPr>
        <p:txBody>
          <a:bodyPr lIns="104306" tIns="52153" rIns="104306" bIns="52153">
            <a:spAutoFit/>
          </a:bodyPr>
          <a:lstStyle/>
          <a:p>
            <a:pPr marL="325955" indent="-325955">
              <a:buFont typeface="Arial" panose="020B0604020202020204" pitchFamily="34" charset="0"/>
              <a:buChar char="•"/>
            </a:pPr>
            <a:r>
              <a:rPr lang="en-US" sz="2800" b="0" dirty="0" err="1">
                <a:solidFill>
                  <a:srgbClr val="002060"/>
                </a:solidFill>
                <a:latin typeface="Calibri" panose="020F0502020204030204" pitchFamily="34" charset="0"/>
                <a:cs typeface="Calibri" panose="020F0502020204030204" pitchFamily="34" charset="0"/>
              </a:rPr>
              <a:t>mHero</a:t>
            </a:r>
            <a:r>
              <a:rPr lang="en-US" sz="2800" b="0" dirty="0">
                <a:solidFill>
                  <a:srgbClr val="002060"/>
                </a:solidFill>
                <a:latin typeface="Calibri" panose="020F0502020204030204" pitchFamily="34" charset="0"/>
                <a:cs typeface="Calibri" panose="020F0502020204030204" pitchFamily="34" charset="0"/>
              </a:rPr>
              <a:t> reports new cases</a:t>
            </a:r>
          </a:p>
          <a:p>
            <a:pPr marL="325955" indent="-325955">
              <a:buFont typeface="Arial" panose="020B0604020202020204" pitchFamily="34" charset="0"/>
              <a:buChar char="•"/>
            </a:pPr>
            <a:r>
              <a:rPr lang="en-US" sz="2800" b="0" dirty="0">
                <a:solidFill>
                  <a:srgbClr val="002060"/>
                </a:solidFill>
                <a:latin typeface="Calibri" panose="020F0502020204030204" pitchFamily="34" charset="0"/>
                <a:cs typeface="Calibri" panose="020F0502020204030204" pitchFamily="34" charset="0"/>
              </a:rPr>
              <a:t>It broadcast messages about care and prevention</a:t>
            </a:r>
          </a:p>
          <a:p>
            <a:pPr marL="325955" indent="-325955">
              <a:buFont typeface="Arial" panose="020B0604020202020204" pitchFamily="34" charset="0"/>
              <a:buChar char="•"/>
            </a:pPr>
            <a:r>
              <a:rPr lang="en-US" sz="2800" b="0" dirty="0">
                <a:solidFill>
                  <a:srgbClr val="002060"/>
                </a:solidFill>
                <a:latin typeface="Calibri" panose="020F0502020204030204" pitchFamily="34" charset="0"/>
                <a:cs typeface="Calibri" panose="020F0502020204030204" pitchFamily="34" charset="0"/>
              </a:rPr>
              <a:t>It allows for sharing of training information</a:t>
            </a:r>
          </a:p>
          <a:p>
            <a:pPr marL="325955" indent="-325955">
              <a:buFont typeface="Arial" panose="020B0604020202020204" pitchFamily="34" charset="0"/>
              <a:buChar char="•"/>
            </a:pPr>
            <a:r>
              <a:rPr lang="en-US" sz="2800" b="0" dirty="0">
                <a:solidFill>
                  <a:srgbClr val="002060"/>
                </a:solidFill>
                <a:latin typeface="Calibri" panose="020F0502020204030204" pitchFamily="34" charset="0"/>
                <a:cs typeface="Calibri" panose="020F0502020204030204" pitchFamily="34" charset="0"/>
              </a:rPr>
              <a:t>It allows for real-time coordination between the ministry and the health workers </a:t>
            </a:r>
            <a:endParaRPr lang="en-GB" sz="2800" b="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725026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8259" y="1069"/>
            <a:ext cx="3915141" cy="1504314"/>
          </a:xfrm>
        </p:spPr>
        <p:txBody>
          <a:bodyPr/>
          <a:lstStyle/>
          <a:p>
            <a:r>
              <a:rPr lang="en-GB" dirty="0" smtClean="0">
                <a:latin typeface="Calibri" panose="020F0502020204030204" pitchFamily="34" charset="0"/>
                <a:cs typeface="Calibri" panose="020F0502020204030204" pitchFamily="34" charset="0"/>
              </a:rPr>
              <a:t>Global level  monitoring</a:t>
            </a:r>
            <a:endParaRPr lang="en-GB"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4294967295"/>
          </p:nvPr>
        </p:nvSpPr>
        <p:spPr>
          <a:xfrm>
            <a:off x="1520953" y="6956318"/>
            <a:ext cx="4499423" cy="589848"/>
          </a:xfrm>
          <a:prstGeom prst="rect">
            <a:avLst/>
          </a:prstGeom>
        </p:spPr>
        <p:txBody>
          <a:bodyPr lIns="104306" tIns="52153" rIns="104306" bIns="52153"/>
          <a:lstStyle/>
          <a:p>
            <a:endParaRPr lang="en-GB" dirty="0">
              <a:solidFill>
                <a:prstClr val="black">
                  <a:tint val="75000"/>
                </a:prstClr>
              </a:solidFill>
            </a:endParaRPr>
          </a:p>
        </p:txBody>
      </p:sp>
      <p:sp>
        <p:nvSpPr>
          <p:cNvPr id="5" name="Slide Number Placeholder 4"/>
          <p:cNvSpPr>
            <a:spLocks noGrp="1"/>
          </p:cNvSpPr>
          <p:nvPr>
            <p:ph type="sldNum" sz="quarter" idx="4294967295"/>
          </p:nvPr>
        </p:nvSpPr>
        <p:spPr>
          <a:xfrm>
            <a:off x="507698" y="6871321"/>
            <a:ext cx="712745" cy="402567"/>
          </a:xfrm>
          <a:prstGeom prst="rect">
            <a:avLst/>
          </a:prstGeom>
        </p:spPr>
        <p:txBody>
          <a:bodyPr lIns="104306" tIns="52153" rIns="104306" bIns="52153"/>
          <a:lstStyle/>
          <a:p>
            <a:pPr defTabSz="1189527"/>
            <a:fld id="{E00F1F7D-B389-4555-A816-7F4D6C38CBC6}" type="slidenum">
              <a:rPr lang="ar-SA" sz="1900">
                <a:solidFill>
                  <a:srgbClr val="72BBE8"/>
                </a:solidFill>
                <a:latin typeface="Arial Narrow" pitchFamily="34" charset="0"/>
                <a:cs typeface="Arial"/>
              </a:rPr>
              <a:pPr defTabSz="1189527"/>
              <a:t>26</a:t>
            </a:fld>
            <a:r>
              <a:rPr lang="en-GB" sz="1900">
                <a:solidFill>
                  <a:srgbClr val="72BBE8"/>
                </a:solidFill>
                <a:latin typeface="Arial Narrow" pitchFamily="34" charset="0"/>
              </a:rPr>
              <a:t> </a:t>
            </a:r>
            <a:r>
              <a:rPr lang="en-US" sz="2700" baseline="14000">
                <a:solidFill>
                  <a:prstClr val="white"/>
                </a:solidFill>
                <a:latin typeface="Arial Narrow" pitchFamily="34" charset="0"/>
              </a:rPr>
              <a:t>|</a:t>
            </a:r>
            <a:endParaRPr lang="en-US" sz="2700" baseline="14000" dirty="0">
              <a:solidFill>
                <a:prstClr val="white"/>
              </a:solidFill>
              <a:latin typeface="Arial Narrow" pitchFamily="34" charset="0"/>
            </a:endParaRPr>
          </a:p>
        </p:txBody>
      </p:sp>
      <p:pic>
        <p:nvPicPr>
          <p:cNvPr id="4098" name="Picture 2" descr="C:\Users\bhatiaseviap\Pictures\Ebola performance indicator table 11 Feb 15.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20558"/>
            <a:ext cx="6469070" cy="75407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546980" y="5726357"/>
            <a:ext cx="4083560" cy="351546"/>
          </a:xfrm>
          <a:prstGeom prst="rect">
            <a:avLst/>
          </a:prstGeom>
          <a:noFill/>
        </p:spPr>
        <p:txBody>
          <a:bodyPr wrap="square" lIns="104306" tIns="52153" rIns="104306" bIns="52153" rtlCol="0">
            <a:spAutoFit/>
          </a:bodyPr>
          <a:lstStyle/>
          <a:p>
            <a:r>
              <a:rPr lang="en-GB" sz="1600" dirty="0">
                <a:solidFill>
                  <a:srgbClr val="002060"/>
                </a:solidFill>
                <a:latin typeface="Calibri" panose="020F0502020204030204" pitchFamily="34" charset="0"/>
                <a:cs typeface="Calibri" panose="020F0502020204030204" pitchFamily="34" charset="0"/>
              </a:rPr>
              <a:t>Performance indicator, WHO, 11 Feb 2015</a:t>
            </a:r>
          </a:p>
        </p:txBody>
      </p:sp>
      <p:sp>
        <p:nvSpPr>
          <p:cNvPr id="7" name="TextBox 6"/>
          <p:cNvSpPr txBox="1"/>
          <p:nvPr/>
        </p:nvSpPr>
        <p:spPr>
          <a:xfrm>
            <a:off x="6862468" y="2034004"/>
            <a:ext cx="3452584" cy="3059980"/>
          </a:xfrm>
          <a:prstGeom prst="rect">
            <a:avLst/>
          </a:prstGeom>
          <a:noFill/>
        </p:spPr>
        <p:txBody>
          <a:bodyPr wrap="square" lIns="104306" tIns="52153" rIns="104306" bIns="52153" rtlCol="0">
            <a:spAutoFit/>
          </a:bodyPr>
          <a:lstStyle/>
          <a:p>
            <a:r>
              <a:rPr lang="en-GB" sz="3200" b="0" dirty="0">
                <a:solidFill>
                  <a:srgbClr val="002060"/>
                </a:solidFill>
                <a:latin typeface="Calibri" panose="020F0502020204030204" pitchFamily="34" charset="0"/>
                <a:cs typeface="Calibri" panose="020F0502020204030204" pitchFamily="34" charset="0"/>
              </a:rPr>
              <a:t>This global monitoring report is available on WHO web site</a:t>
            </a:r>
          </a:p>
          <a:p>
            <a:r>
              <a:rPr lang="en-GB" sz="3200" b="0" dirty="0">
                <a:solidFill>
                  <a:srgbClr val="002060"/>
                </a:solidFill>
                <a:latin typeface="Calibri" panose="020F0502020204030204" pitchFamily="34" charset="0"/>
                <a:cs typeface="Calibri" panose="020F0502020204030204" pitchFamily="34" charset="0"/>
                <a:hlinkClick r:id="rId4"/>
              </a:rPr>
              <a:t>www.who.int</a:t>
            </a:r>
            <a:endParaRPr lang="en-GB" sz="3200" b="0" dirty="0">
              <a:solidFill>
                <a:srgbClr val="002060"/>
              </a:solidFill>
              <a:latin typeface="Calibri" panose="020F0502020204030204" pitchFamily="34" charset="0"/>
              <a:cs typeface="Calibri" panose="020F0502020204030204" pitchFamily="34" charset="0"/>
            </a:endParaRPr>
          </a:p>
          <a:p>
            <a:endParaRPr lang="en-GB" sz="3200" b="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41183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B050"/>
                </a:solidFill>
                <a:latin typeface="Calibri" panose="020F0502020204030204" pitchFamily="34" charset="0"/>
                <a:cs typeface="Calibri" panose="020F0502020204030204" pitchFamily="34" charset="0"/>
              </a:rPr>
              <a:t>Optional exercise </a:t>
            </a:r>
            <a:endParaRPr lang="en-GB" dirty="0">
              <a:solidFill>
                <a:srgbClr val="00B05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pPr marL="0" indent="0">
              <a:buNone/>
            </a:pPr>
            <a:r>
              <a:rPr lang="en-GB" dirty="0" smtClean="0">
                <a:latin typeface="Calibri" panose="020F0502020204030204" pitchFamily="34" charset="0"/>
                <a:cs typeface="Calibri" panose="020F0502020204030204" pitchFamily="34" charset="0"/>
              </a:rPr>
              <a:t>In your specific area of work, discuss:</a:t>
            </a:r>
          </a:p>
          <a:p>
            <a:pPr marL="586719" indent="-586719">
              <a:buAutoNum type="arabicPeriod"/>
            </a:pPr>
            <a:r>
              <a:rPr lang="en-GB" dirty="0" smtClean="0">
                <a:latin typeface="Calibri" panose="020F0502020204030204" pitchFamily="34" charset="0"/>
                <a:cs typeface="Calibri" panose="020F0502020204030204" pitchFamily="34" charset="0"/>
              </a:rPr>
              <a:t>What are the 3 key steps you would take to engage community influencers</a:t>
            </a:r>
          </a:p>
          <a:p>
            <a:pPr marL="586719" indent="-586719">
              <a:buAutoNum type="arabicPeriod"/>
            </a:pPr>
            <a:r>
              <a:rPr lang="en-GB" dirty="0" smtClean="0">
                <a:latin typeface="Calibri" panose="020F0502020204030204" pitchFamily="34" charset="0"/>
                <a:cs typeface="Calibri" panose="020F0502020204030204" pitchFamily="34" charset="0"/>
              </a:rPr>
              <a:t>What top 3 challenges do you anticipate in engaging community influencers?</a:t>
            </a:r>
          </a:p>
          <a:p>
            <a:pPr marL="586719" indent="-586719">
              <a:buAutoNum type="arabicPeriod"/>
            </a:pPr>
            <a:r>
              <a:rPr lang="en-GB" dirty="0" smtClean="0">
                <a:latin typeface="Calibri" panose="020F0502020204030204" pitchFamily="34" charset="0"/>
                <a:cs typeface="Calibri" panose="020F0502020204030204" pitchFamily="34" charset="0"/>
              </a:rPr>
              <a:t>What resources would you need to engage community influencers?</a:t>
            </a:r>
          </a:p>
        </p:txBody>
      </p:sp>
    </p:spTree>
    <p:extLst>
      <p:ext uri="{BB962C8B-B14F-4D97-AF65-F5344CB8AC3E}">
        <p14:creationId xmlns:p14="http://schemas.microsoft.com/office/powerpoint/2010/main" val="3417305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7525" y="1522413"/>
            <a:ext cx="4868667" cy="5084762"/>
          </a:xfrm>
        </p:spPr>
        <p:txBody>
          <a:bodyPr/>
          <a:lstStyle/>
          <a:p>
            <a:pPr marL="521528" indent="-521528">
              <a:buAutoNum type="arabicPeriod"/>
            </a:pPr>
            <a:r>
              <a:rPr lang="en-GB" sz="2400" b="0" dirty="0" smtClean="0">
                <a:solidFill>
                  <a:srgbClr val="002060"/>
                </a:solidFill>
                <a:latin typeface="Calibri" panose="020F0502020204030204" pitchFamily="34" charset="0"/>
                <a:cs typeface="Calibri" panose="020F0502020204030204" pitchFamily="34" charset="0"/>
              </a:rPr>
              <a:t>Communities must be at the heart of the Ebola response</a:t>
            </a:r>
          </a:p>
          <a:p>
            <a:pPr marL="521528" indent="-521528">
              <a:buAutoNum type="arabicPeriod"/>
            </a:pPr>
            <a:r>
              <a:rPr lang="en-GB" sz="2400" b="0" dirty="0" smtClean="0">
                <a:solidFill>
                  <a:srgbClr val="002060"/>
                </a:solidFill>
                <a:latin typeface="Calibri" panose="020F0502020204030204" pitchFamily="34" charset="0"/>
                <a:cs typeface="Calibri" panose="020F0502020204030204" pitchFamily="34" charset="0"/>
              </a:rPr>
              <a:t>Work with the influencers</a:t>
            </a:r>
          </a:p>
          <a:p>
            <a:pPr marL="521528" indent="-521528">
              <a:buAutoNum type="arabicPeriod"/>
            </a:pPr>
            <a:r>
              <a:rPr lang="en-GB" sz="2400" b="0" dirty="0" smtClean="0">
                <a:solidFill>
                  <a:srgbClr val="002060"/>
                </a:solidFill>
                <a:latin typeface="Calibri" panose="020F0502020204030204" pitchFamily="34" charset="0"/>
                <a:cs typeface="Calibri" panose="020F0502020204030204" pitchFamily="34" charset="0"/>
              </a:rPr>
              <a:t>Understand community perception, practices and needs</a:t>
            </a:r>
          </a:p>
          <a:p>
            <a:pPr marL="521528" indent="-521528">
              <a:buAutoNum type="arabicPeriod"/>
            </a:pPr>
            <a:r>
              <a:rPr lang="en-GB" sz="2400" b="0" dirty="0" smtClean="0">
                <a:solidFill>
                  <a:srgbClr val="002060"/>
                </a:solidFill>
                <a:latin typeface="Calibri" panose="020F0502020204030204" pitchFamily="34" charset="0"/>
                <a:cs typeface="Calibri" panose="020F0502020204030204" pitchFamily="34" charset="0"/>
              </a:rPr>
              <a:t>Empower local leaders, officials, networks</a:t>
            </a:r>
          </a:p>
          <a:p>
            <a:pPr marL="521528" indent="-521528">
              <a:buAutoNum type="arabicPeriod"/>
            </a:pPr>
            <a:r>
              <a:rPr lang="en-GB" sz="2400" b="0" dirty="0" smtClean="0">
                <a:solidFill>
                  <a:srgbClr val="002060"/>
                </a:solidFill>
                <a:latin typeface="Calibri" panose="020F0502020204030204" pitchFamily="34" charset="0"/>
                <a:cs typeface="Calibri" panose="020F0502020204030204" pitchFamily="34" charset="0"/>
              </a:rPr>
              <a:t>Monitor progress and adapt strategies, tactics and approaches accordingly.</a:t>
            </a:r>
          </a:p>
          <a:p>
            <a:endParaRPr lang="en-GB" sz="2400" dirty="0"/>
          </a:p>
        </p:txBody>
      </p:sp>
      <p:pic>
        <p:nvPicPr>
          <p:cNvPr id="4" name="Picture 2" descr="F:\Work\2004_2005\Angola\Pictures\Angola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0653" y="2912986"/>
            <a:ext cx="4529219" cy="246115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16671" y="5374143"/>
            <a:ext cx="2743201" cy="246205"/>
          </a:xfrm>
          <a:prstGeom prst="rect">
            <a:avLst/>
          </a:prstGeom>
          <a:noFill/>
        </p:spPr>
        <p:txBody>
          <a:bodyPr wrap="square" lIns="91424" tIns="45712" rIns="91424" bIns="45712" rtlCol="0">
            <a:spAutoFit/>
          </a:bodyPr>
          <a:lstStyle/>
          <a:p>
            <a:pPr algn="r"/>
            <a:r>
              <a:rPr lang="en-GB" sz="1000" dirty="0"/>
              <a:t>Photo : WHO /Aphaluck Bhatiasevi</a:t>
            </a:r>
          </a:p>
        </p:txBody>
      </p:sp>
      <p:sp>
        <p:nvSpPr>
          <p:cNvPr id="6" name="Title 5"/>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Reminder</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96619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latin typeface="Calibri" panose="020F0502020204030204" pitchFamily="34" charset="0"/>
                <a:cs typeface="Calibri" panose="020F0502020204030204" pitchFamily="34" charset="0"/>
              </a:rPr>
              <a:t>List how your work relates to or can contribute to the work in social mobilization and community engagement</a:t>
            </a:r>
          </a:p>
        </p:txBody>
      </p:sp>
      <p:sp>
        <p:nvSpPr>
          <p:cNvPr id="3" name="Content Placeholder 2"/>
          <p:cNvSpPr>
            <a:spLocks noGrp="1"/>
          </p:cNvSpPr>
          <p:nvPr>
            <p:ph idx="1"/>
          </p:nvPr>
        </p:nvSpPr>
        <p:spPr>
          <a:xfrm>
            <a:off x="504999" y="1422205"/>
            <a:ext cx="9696450" cy="5084762"/>
          </a:xfrm>
        </p:spPr>
        <p:txBody>
          <a:bodyPr/>
          <a:lstStyle/>
          <a:p>
            <a:pPr marL="0" indent="0">
              <a:buNone/>
            </a:pPr>
            <a:r>
              <a:rPr lang="en-GB" dirty="0" smtClean="0"/>
              <a:t>1.</a:t>
            </a:r>
            <a:endParaRPr lang="en-GB" dirty="0" smtClean="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2.</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3.</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4.</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7744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p:txBody>
          <a:bodyPr/>
          <a:lstStyle/>
          <a:p>
            <a:endParaRPr lang="fi-FI"/>
          </a:p>
        </p:txBody>
      </p:sp>
      <p:sp>
        <p:nvSpPr>
          <p:cNvPr id="3" name="Otsikko 2"/>
          <p:cNvSpPr>
            <a:spLocks noGrp="1"/>
          </p:cNvSpPr>
          <p:nvPr>
            <p:ph type="title"/>
          </p:nvPr>
        </p:nvSpPr>
        <p:spPr/>
        <p:txBody>
          <a:bodyPr/>
          <a:lstStyle/>
          <a:p>
            <a:endParaRPr lang="fi-FI"/>
          </a:p>
        </p:txBody>
      </p:sp>
      <p:pic>
        <p:nvPicPr>
          <p:cNvPr id="2050" name="Picture 2" descr="C:\Users\p41078\Pictures\Four pilla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870"/>
            <a:ext cx="10693400" cy="7469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831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libri" panose="020F0502020204030204" pitchFamily="34" charset="0"/>
                <a:cs typeface="Calibri" panose="020F0502020204030204" pitchFamily="34" charset="0"/>
              </a:rPr>
              <a:t>Communities MUST BE </a:t>
            </a:r>
            <a:r>
              <a:rPr lang="en-US" dirty="0">
                <a:latin typeface="Calibri" panose="020F0502020204030204" pitchFamily="34" charset="0"/>
                <a:cs typeface="Calibri" panose="020F0502020204030204" pitchFamily="34" charset="0"/>
              </a:rPr>
              <a:t>at the heart of the </a:t>
            </a:r>
            <a:r>
              <a:rPr lang="en-US" dirty="0" smtClean="0">
                <a:latin typeface="Calibri" panose="020F0502020204030204" pitchFamily="34" charset="0"/>
                <a:cs typeface="Calibri" panose="020F0502020204030204" pitchFamily="34" charset="0"/>
              </a:rPr>
              <a:t>response</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946678" y="1567931"/>
            <a:ext cx="3392568" cy="4935403"/>
          </a:xfrm>
        </p:spPr>
        <p:txBody>
          <a:bodyPr>
            <a:normAutofit/>
          </a:bodyPr>
          <a:lstStyle/>
          <a:p>
            <a:pPr marL="0" indent="0">
              <a:buNone/>
            </a:pPr>
            <a:r>
              <a:rPr lang="en-US" sz="2300" i="1" dirty="0">
                <a:latin typeface="Calibri" panose="020F0502020204030204" pitchFamily="34" charset="0"/>
                <a:cs typeface="Calibri" panose="020F0502020204030204" pitchFamily="34" charset="0"/>
              </a:rPr>
              <a:t>''The outbreak in West Africa will end when we get to zero cases. To achieve this goal, communities must be at the heart of the response. If people with Ebola are to come forward and transmission is to be interrupted, communities must be fully involved in, and owning, the outbreak.''</a:t>
            </a:r>
          </a:p>
        </p:txBody>
      </p:sp>
      <p:sp>
        <p:nvSpPr>
          <p:cNvPr id="6" name="Rectangle 5"/>
          <p:cNvSpPr/>
          <p:nvPr/>
        </p:nvSpPr>
        <p:spPr>
          <a:xfrm>
            <a:off x="6357213" y="6163996"/>
            <a:ext cx="4210757" cy="351546"/>
          </a:xfrm>
          <a:prstGeom prst="rect">
            <a:avLst/>
          </a:prstGeom>
        </p:spPr>
        <p:txBody>
          <a:bodyPr wrap="square" lIns="104306" tIns="52153" rIns="104306" bIns="52153">
            <a:spAutoFit/>
          </a:bodyPr>
          <a:lstStyle/>
          <a:p>
            <a:r>
              <a:rPr lang="en-GB" sz="1600" dirty="0">
                <a:latin typeface="Calibri" panose="020F0502020204030204" pitchFamily="34" charset="0"/>
                <a:cs typeface="Calibri" panose="020F0502020204030204" pitchFamily="34" charset="0"/>
              </a:rPr>
              <a:t>http://ebolaresponse.un.org/ebola-response</a:t>
            </a:r>
          </a:p>
        </p:txBody>
      </p:sp>
      <p:pic>
        <p:nvPicPr>
          <p:cNvPr id="1026" name="Picture 2" descr="F:\Photos\Liberia\Ebola_Liberia_02_27Aug_2014\field test_Monteserrado 090814\08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22" y="1557651"/>
            <a:ext cx="6609840" cy="41386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494094" y="5696323"/>
            <a:ext cx="2947327"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 WHO /Aphaluck Bhatiasevi</a:t>
            </a:r>
          </a:p>
        </p:txBody>
      </p:sp>
    </p:spTree>
    <p:extLst>
      <p:ext uri="{BB962C8B-B14F-4D97-AF65-F5344CB8AC3E}">
        <p14:creationId xmlns:p14="http://schemas.microsoft.com/office/powerpoint/2010/main" val="3190482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365250"/>
          </a:xfrm>
        </p:spPr>
        <p:txBody>
          <a:bodyPr>
            <a:noAutofit/>
          </a:bodyPr>
          <a:lstStyle/>
          <a:p>
            <a:r>
              <a:rPr lang="en-GB" dirty="0" smtClean="0">
                <a:latin typeface="Calibri" panose="020F0502020204030204" pitchFamily="34" charset="0"/>
                <a:cs typeface="Calibri" panose="020F0502020204030204" pitchFamily="34" charset="0"/>
              </a:rPr>
              <a:t/>
            </a:r>
            <a:br>
              <a:rPr lang="en-GB" dirty="0" smtClean="0">
                <a:latin typeface="Calibri" panose="020F0502020204030204" pitchFamily="34" charset="0"/>
                <a:cs typeface="Calibri" panose="020F0502020204030204" pitchFamily="34" charset="0"/>
              </a:rPr>
            </a:br>
            <a:r>
              <a:rPr lang="en-GB" dirty="0" smtClean="0">
                <a:solidFill>
                  <a:srgbClr val="00B050"/>
                </a:solidFill>
                <a:latin typeface="Calibri" panose="020F0502020204030204" pitchFamily="34" charset="0"/>
                <a:cs typeface="Calibri" panose="020F0502020204030204" pitchFamily="34" charset="0"/>
              </a:rPr>
              <a:t>Exercise 1 – 3 </a:t>
            </a:r>
            <a:r>
              <a:rPr lang="en-GB" dirty="0">
                <a:solidFill>
                  <a:srgbClr val="00B050"/>
                </a:solidFill>
                <a:latin typeface="Calibri" panose="020F0502020204030204" pitchFamily="34" charset="0"/>
                <a:cs typeface="Calibri" panose="020F0502020204030204" pitchFamily="34" charset="0"/>
              </a:rPr>
              <a:t>minutes</a:t>
            </a:r>
            <a:br>
              <a:rPr lang="en-GB" dirty="0">
                <a:solidFill>
                  <a:srgbClr val="00B050"/>
                </a:solidFill>
                <a:latin typeface="Calibri" panose="020F0502020204030204" pitchFamily="34" charset="0"/>
                <a:cs typeface="Calibri" panose="020F0502020204030204" pitchFamily="34" charset="0"/>
              </a:rPr>
            </a:br>
            <a:endParaRPr lang="en-GB" dirty="0">
              <a:solidFill>
                <a:srgbClr val="00B05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25720" y="1557651"/>
            <a:ext cx="5436516" cy="4773047"/>
          </a:xfrm>
        </p:spPr>
        <p:txBody>
          <a:bodyPr>
            <a:noAutofit/>
          </a:bodyPr>
          <a:lstStyle/>
          <a:p>
            <a:pPr marL="0" indent="0">
              <a:buNone/>
            </a:pPr>
            <a:r>
              <a:rPr lang="en-GB" dirty="0">
                <a:latin typeface="Calibri" panose="020F0502020204030204" pitchFamily="34" charset="0"/>
                <a:cs typeface="Calibri" panose="020F0502020204030204" pitchFamily="34" charset="0"/>
              </a:rPr>
              <a:t>In the context of an </a:t>
            </a:r>
            <a:r>
              <a:rPr lang="en-GB" b="1" dirty="0">
                <a:latin typeface="Calibri" panose="020F0502020204030204" pitchFamily="34" charset="0"/>
                <a:cs typeface="Calibri" panose="020F0502020204030204" pitchFamily="34" charset="0"/>
              </a:rPr>
              <a:t>Ebola outbreak</a:t>
            </a:r>
            <a:r>
              <a:rPr lang="en-GB" dirty="0">
                <a:latin typeface="Calibri" panose="020F0502020204030204" pitchFamily="34" charset="0"/>
                <a:cs typeface="Calibri" panose="020F0502020204030204" pitchFamily="34" charset="0"/>
              </a:rPr>
              <a:t>, discuss:</a:t>
            </a:r>
          </a:p>
          <a:p>
            <a:pPr marL="0" indent="0">
              <a:buNone/>
            </a:pPr>
            <a:r>
              <a:rPr lang="en-GB" dirty="0">
                <a:latin typeface="Calibri" panose="020F0502020204030204" pitchFamily="34" charset="0"/>
                <a:cs typeface="Calibri" panose="020F0502020204030204" pitchFamily="34" charset="0"/>
              </a:rPr>
              <a:t>  </a:t>
            </a:r>
          </a:p>
          <a:p>
            <a:pPr marL="1042804" lvl="1" indent="-514259">
              <a:buAutoNum type="arabicPeriod"/>
            </a:pPr>
            <a:r>
              <a:rPr lang="en-GB" sz="2800" b="1" dirty="0">
                <a:latin typeface="Calibri" panose="020F0502020204030204" pitchFamily="34" charset="0"/>
                <a:cs typeface="Calibri" panose="020F0502020204030204" pitchFamily="34" charset="0"/>
              </a:rPr>
              <a:t>Why </a:t>
            </a:r>
            <a:r>
              <a:rPr lang="en-GB" sz="2800" dirty="0">
                <a:latin typeface="Calibri" panose="020F0502020204030204" pitchFamily="34" charset="0"/>
                <a:cs typeface="Calibri" panose="020F0502020204030204" pitchFamily="34" charset="0"/>
              </a:rPr>
              <a:t>we need to engage with communities </a:t>
            </a:r>
          </a:p>
          <a:p>
            <a:pPr marL="1042804" lvl="1" indent="-514259">
              <a:buAutoNum type="arabicPeriod"/>
            </a:pPr>
            <a:r>
              <a:rPr lang="en-GB" sz="2800" b="1" dirty="0">
                <a:latin typeface="Calibri" panose="020F0502020204030204" pitchFamily="34" charset="0"/>
                <a:cs typeface="Calibri" panose="020F0502020204030204" pitchFamily="34" charset="0"/>
              </a:rPr>
              <a:t>Who else</a:t>
            </a:r>
            <a:r>
              <a:rPr lang="en-GB" sz="2800" dirty="0">
                <a:latin typeface="Calibri" panose="020F0502020204030204" pitchFamily="34" charset="0"/>
                <a:cs typeface="Calibri" panose="020F0502020204030204" pitchFamily="34" charset="0"/>
              </a:rPr>
              <a:t> has a role (in the Ebola response) in engaging with communities  </a:t>
            </a:r>
          </a:p>
          <a:p>
            <a:pPr marL="528544" lvl="1" indent="0">
              <a:buNone/>
            </a:pPr>
            <a:r>
              <a:rPr lang="en-GB" sz="2800" dirty="0">
                <a:latin typeface="Calibri" panose="020F0502020204030204" pitchFamily="34" charset="0"/>
                <a:cs typeface="Calibri" panose="020F0502020204030204" pitchFamily="34" charset="0"/>
              </a:rPr>
              <a:t>(institutions, networks, etc.)</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15120" y="1795828"/>
            <a:ext cx="5178281" cy="3987003"/>
          </a:xfrm>
          <a:prstGeom prst="rect">
            <a:avLst/>
          </a:prstGeom>
        </p:spPr>
      </p:pic>
      <p:sp>
        <p:nvSpPr>
          <p:cNvPr id="6" name="TextBox 5"/>
          <p:cNvSpPr txBox="1"/>
          <p:nvPr/>
        </p:nvSpPr>
        <p:spPr>
          <a:xfrm>
            <a:off x="7283515" y="5782830"/>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WHO /Aphaluck Bhatiasevi</a:t>
            </a:r>
          </a:p>
        </p:txBody>
      </p:sp>
    </p:spTree>
    <p:extLst>
      <p:ext uri="{BB962C8B-B14F-4D97-AF65-F5344CB8AC3E}">
        <p14:creationId xmlns:p14="http://schemas.microsoft.com/office/powerpoint/2010/main" val="3765163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0" y="0"/>
            <a:ext cx="10693400" cy="1365250"/>
          </a:xfrm>
        </p:spPr>
        <p:txBody>
          <a:bodyPr>
            <a:normAutofit/>
          </a:bodyPr>
          <a:lstStyle/>
          <a:p>
            <a:r>
              <a:rPr lang="en-US" dirty="0" smtClean="0">
                <a:latin typeface="Calibri" panose="020F0502020204030204" pitchFamily="34" charset="0"/>
                <a:cs typeface="Calibri" panose="020F0502020204030204" pitchFamily="34" charset="0"/>
              </a:rPr>
              <a:t>Why engage with communities?</a:t>
            </a:r>
            <a:endParaRPr lang="en-US" dirty="0">
              <a:latin typeface="Calibri" panose="020F0502020204030204" pitchFamily="34" charset="0"/>
              <a:cs typeface="Calibri" panose="020F0502020204030204" pitchFamily="34" charset="0"/>
            </a:endParaRPr>
          </a:p>
        </p:txBody>
      </p:sp>
      <p:sp>
        <p:nvSpPr>
          <p:cNvPr id="220163" name="Rectangle 3"/>
          <p:cNvSpPr>
            <a:spLocks noGrp="1" noChangeArrowheads="1"/>
          </p:cNvSpPr>
          <p:nvPr>
            <p:ph type="body" idx="1"/>
          </p:nvPr>
        </p:nvSpPr>
        <p:spPr>
          <a:xfrm>
            <a:off x="209929" y="1478259"/>
            <a:ext cx="9624060" cy="4773047"/>
          </a:xfrm>
        </p:spPr>
        <p:txBody>
          <a:bodyPr>
            <a:noAutofit/>
          </a:bodyPr>
          <a:lstStyle/>
          <a:p>
            <a:r>
              <a:rPr lang="en-US" dirty="0">
                <a:latin typeface="Calibri" panose="020F0502020204030204" pitchFamily="34" charset="0"/>
                <a:cs typeface="Calibri" panose="020F0502020204030204" pitchFamily="34" charset="0"/>
              </a:rPr>
              <a:t>Everyone has a right to know about risks to their health and well-being,</a:t>
            </a:r>
          </a:p>
          <a:p>
            <a:r>
              <a:rPr lang="en-US" dirty="0">
                <a:latin typeface="Calibri" panose="020F0502020204030204" pitchFamily="34" charset="0"/>
                <a:cs typeface="Calibri" panose="020F0502020204030204" pitchFamily="34" charset="0"/>
              </a:rPr>
              <a:t>Culturally appropriate information can help make informed decisions to reduce the health risks,</a:t>
            </a:r>
          </a:p>
          <a:p>
            <a:r>
              <a:rPr lang="en-US" dirty="0">
                <a:latin typeface="Calibri" panose="020F0502020204030204" pitchFamily="34" charset="0"/>
                <a:cs typeface="Calibri" panose="020F0502020204030204" pitchFamily="34" charset="0"/>
              </a:rPr>
              <a:t>Action taken by individuals, families and communities affected are key to controlling the public health threat/problem.</a:t>
            </a:r>
          </a:p>
          <a:p>
            <a:endParaRPr lang="en-US" dirty="0">
              <a:latin typeface="Calibri" panose="020F0502020204030204" pitchFamily="34" charset="0"/>
              <a:cs typeface="Calibri" panose="020F0502020204030204" pitchFamily="34" charset="0"/>
            </a:endParaRPr>
          </a:p>
          <a:p>
            <a:pPr marL="0" indent="0">
              <a:buNone/>
            </a:pPr>
            <a:endParaRPr lang="en-US" dirty="0">
              <a:latin typeface="Calibri" panose="020F0502020204030204" pitchFamily="34" charset="0"/>
              <a:cs typeface="Calibri" panose="020F0502020204030204" pitchFamily="34" charset="0"/>
            </a:endParaRPr>
          </a:p>
        </p:txBody>
      </p:sp>
      <p:pic>
        <p:nvPicPr>
          <p:cNvPr id="2050" name="Picture 2" descr="F:\Photos\Liberia\Ebola_Liberia_02_27Aug_2014\field test_Monteserrado 090814\08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6083" y="4815404"/>
            <a:ext cx="3705212" cy="23199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490032" y="6401275"/>
            <a:ext cx="2743201" cy="246205"/>
          </a:xfrm>
          <a:prstGeom prst="rect">
            <a:avLst/>
          </a:prstGeom>
          <a:noFill/>
        </p:spPr>
        <p:txBody>
          <a:bodyPr wrap="square" lIns="91424" tIns="45712" rIns="91424" bIns="45712" rtlCol="0">
            <a:spAutoFit/>
          </a:bodyPr>
          <a:lstStyle/>
          <a:p>
            <a:pPr algn="r"/>
            <a:r>
              <a:rPr lang="en-GB" sz="1000" dirty="0"/>
              <a:t>Photo : WHO /Aphaluck Bhatiasevi</a:t>
            </a:r>
          </a:p>
        </p:txBody>
      </p:sp>
    </p:spTree>
    <p:extLst>
      <p:ext uri="{BB962C8B-B14F-4D97-AF65-F5344CB8AC3E}">
        <p14:creationId xmlns:p14="http://schemas.microsoft.com/office/powerpoint/2010/main" val="3038582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65" y="0"/>
            <a:ext cx="9637415" cy="1365250"/>
          </a:xfrm>
        </p:spPr>
        <p:txBody>
          <a:bodyPr>
            <a:noAutofit/>
          </a:bodyPr>
          <a:lstStyle/>
          <a:p>
            <a:r>
              <a:rPr lang="en-GB" dirty="0" smtClean="0">
                <a:latin typeface="Calibri" panose="020F0502020204030204" pitchFamily="34" charset="0"/>
                <a:cs typeface="Calibri" panose="020F0502020204030204" pitchFamily="34" charset="0"/>
              </a:rPr>
              <a:t>Community engagement is more than…</a:t>
            </a:r>
            <a:endParaRPr lang="en-GB" dirty="0">
              <a:latin typeface="Calibri" panose="020F0502020204030204" pitchFamily="34" charset="0"/>
              <a:cs typeface="Calibri" panose="020F0502020204030204" pitchFamily="34" charset="0"/>
            </a:endParaRPr>
          </a:p>
        </p:txBody>
      </p:sp>
      <p:sp>
        <p:nvSpPr>
          <p:cNvPr id="4" name="Rectangle 3"/>
          <p:cNvSpPr>
            <a:spLocks noGrp="1" noChangeArrowheads="1"/>
          </p:cNvSpPr>
          <p:nvPr>
            <p:ph idx="1"/>
          </p:nvPr>
        </p:nvSpPr>
        <p:spPr>
          <a:xfrm>
            <a:off x="294139" y="1716435"/>
            <a:ext cx="4703439" cy="3945692"/>
          </a:xfrm>
        </p:spPr>
        <p:txBody>
          <a:bodyPr>
            <a:normAutofit fontScale="92500" lnSpcReduction="10000"/>
          </a:bodyPr>
          <a:lstStyle/>
          <a:p>
            <a:pPr>
              <a:buFontTx/>
              <a:buNone/>
            </a:pPr>
            <a:r>
              <a:rPr lang="en-GB" dirty="0">
                <a:latin typeface="Calibri" panose="020F0502020204030204" pitchFamily="34" charset="0"/>
                <a:cs typeface="Calibri" panose="020F0502020204030204" pitchFamily="34" charset="0"/>
              </a:rPr>
              <a:t>	Messages…</a:t>
            </a:r>
          </a:p>
          <a:p>
            <a:pPr>
              <a:buFontTx/>
              <a:buNone/>
            </a:pPr>
            <a:r>
              <a:rPr lang="en-GB" dirty="0">
                <a:latin typeface="Calibri" panose="020F0502020204030204" pitchFamily="34" charset="0"/>
                <a:cs typeface="Calibri" panose="020F0502020204030204" pitchFamily="34" charset="0"/>
              </a:rPr>
              <a:t>	Leaflets…</a:t>
            </a:r>
          </a:p>
          <a:p>
            <a:pPr>
              <a:buFontTx/>
              <a:buNone/>
            </a:pPr>
            <a:r>
              <a:rPr lang="en-GB" dirty="0">
                <a:latin typeface="Calibri" panose="020F0502020204030204" pitchFamily="34" charset="0"/>
                <a:cs typeface="Calibri" panose="020F0502020204030204" pitchFamily="34" charset="0"/>
              </a:rPr>
              <a:t>	Posters…</a:t>
            </a:r>
          </a:p>
          <a:p>
            <a:pPr>
              <a:buFontTx/>
              <a:buNone/>
            </a:pPr>
            <a:r>
              <a:rPr lang="en-GB" dirty="0">
                <a:latin typeface="Calibri" panose="020F0502020204030204" pitchFamily="34" charset="0"/>
                <a:cs typeface="Calibri" panose="020F0502020204030204" pitchFamily="34" charset="0"/>
              </a:rPr>
              <a:t>	T-shirts… </a:t>
            </a:r>
          </a:p>
          <a:p>
            <a:pPr>
              <a:buFontTx/>
              <a:buNone/>
            </a:pPr>
            <a:r>
              <a:rPr lang="en-GB" dirty="0">
                <a:latin typeface="Calibri" panose="020F0502020204030204" pitchFamily="34" charset="0"/>
                <a:cs typeface="Calibri" panose="020F0502020204030204" pitchFamily="34" charset="0"/>
              </a:rPr>
              <a:t>	Radio spots…</a:t>
            </a:r>
          </a:p>
          <a:p>
            <a:pPr>
              <a:buFontTx/>
              <a:buNone/>
            </a:pPr>
            <a:r>
              <a:rPr lang="en-GB" dirty="0">
                <a:latin typeface="Calibri" panose="020F0502020204030204" pitchFamily="34" charset="0"/>
                <a:cs typeface="Calibri" panose="020F0502020204030204" pitchFamily="34" charset="0"/>
              </a:rPr>
              <a:t>	TV adverts…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93" y="1597188"/>
            <a:ext cx="7291794" cy="4565209"/>
          </a:xfrm>
          <a:prstGeom prst="rect">
            <a:avLst/>
          </a:prstGeom>
        </p:spPr>
      </p:pic>
      <p:sp>
        <p:nvSpPr>
          <p:cNvPr id="8" name="TextBox 7"/>
          <p:cNvSpPr txBox="1"/>
          <p:nvPr/>
        </p:nvSpPr>
        <p:spPr>
          <a:xfrm>
            <a:off x="7536143" y="6161600"/>
            <a:ext cx="2743201" cy="246205"/>
          </a:xfrm>
          <a:prstGeom prst="rect">
            <a:avLst/>
          </a:prstGeom>
          <a:noFill/>
        </p:spPr>
        <p:txBody>
          <a:bodyPr wrap="square" lIns="91424" tIns="45712" rIns="91424" bIns="45712" rtlCol="0">
            <a:spAutoFit/>
          </a:bodyPr>
          <a:lstStyle/>
          <a:p>
            <a:pPr algn="r"/>
            <a:r>
              <a:rPr lang="en-GB" sz="1000" b="0" dirty="0">
                <a:latin typeface="Calibri" panose="020F0502020204030204" pitchFamily="34" charset="0"/>
                <a:cs typeface="Calibri" panose="020F0502020204030204" pitchFamily="34" charset="0"/>
              </a:rPr>
              <a:t>Photo : WHO /Aphaluck Bhatiasevi</a:t>
            </a:r>
          </a:p>
        </p:txBody>
      </p:sp>
    </p:spTree>
    <p:extLst>
      <p:ext uri="{BB962C8B-B14F-4D97-AF65-F5344CB8AC3E}">
        <p14:creationId xmlns:p14="http://schemas.microsoft.com/office/powerpoint/2010/main" val="2183165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365250"/>
          </a:xfrm>
        </p:spPr>
        <p:txBody>
          <a:bodyPr>
            <a:normAutofit/>
          </a:bodyPr>
          <a:lstStyle/>
          <a:p>
            <a:r>
              <a:rPr lang="en-GB" dirty="0" smtClean="0">
                <a:latin typeface="Calibri" panose="020F0502020204030204" pitchFamily="34" charset="0"/>
                <a:cs typeface="Calibri" panose="020F0502020204030204" pitchFamily="34" charset="0"/>
              </a:rPr>
              <a:t>What the public hear and what they perceive are two different things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9930" y="1557651"/>
            <a:ext cx="10004046" cy="4922314"/>
          </a:xfrm>
        </p:spPr>
        <p:txBody>
          <a:bodyPr>
            <a:normAutofit/>
          </a:bodyPr>
          <a:lstStyle/>
          <a:p>
            <a:pPr marL="0" lvl="1" indent="0">
              <a:spcBef>
                <a:spcPts val="1200"/>
              </a:spcBef>
              <a:buNone/>
            </a:pPr>
            <a:r>
              <a:rPr lang="en-GB" dirty="0">
                <a:latin typeface="Calibri" panose="020F0502020204030204" pitchFamily="34" charset="0"/>
                <a:cs typeface="Calibri" panose="020F0502020204030204" pitchFamily="34" charset="0"/>
              </a:rPr>
              <a:t>Perception is influenced by: 	</a:t>
            </a:r>
          </a:p>
          <a:p>
            <a:pPr marL="0" lvl="1" indent="0">
              <a:spcBef>
                <a:spcPts val="1200"/>
              </a:spcBef>
              <a:buNone/>
            </a:pPr>
            <a:r>
              <a:rPr lang="en-GB" dirty="0" smtClean="0">
                <a:latin typeface="Calibri" panose="020F0502020204030204" pitchFamily="34" charset="0"/>
                <a:cs typeface="Calibri" panose="020F0502020204030204" pitchFamily="34" charset="0"/>
              </a:rPr>
              <a:t>beliefs </a:t>
            </a:r>
            <a:r>
              <a:rPr lang="en-GB" dirty="0">
                <a:latin typeface="Calibri" panose="020F0502020204030204" pitchFamily="34" charset="0"/>
                <a:cs typeface="Calibri" panose="020F0502020204030204" pitchFamily="34" charset="0"/>
              </a:rPr>
              <a:t>and practices</a:t>
            </a:r>
          </a:p>
          <a:p>
            <a:pPr lvl="1">
              <a:spcBef>
                <a:spcPts val="1200"/>
              </a:spcBef>
            </a:pPr>
            <a:r>
              <a:rPr lang="en-GB" sz="2100" dirty="0">
                <a:latin typeface="Calibri" panose="020F0502020204030204" pitchFamily="34" charset="0"/>
                <a:cs typeface="Calibri" panose="020F0502020204030204" pitchFamily="34" charset="0"/>
              </a:rPr>
              <a:t>Societal</a:t>
            </a:r>
          </a:p>
          <a:p>
            <a:pPr lvl="1">
              <a:spcBef>
                <a:spcPts val="1200"/>
              </a:spcBef>
            </a:pPr>
            <a:r>
              <a:rPr lang="en-GB" sz="2100" dirty="0">
                <a:latin typeface="Calibri" panose="020F0502020204030204" pitchFamily="34" charset="0"/>
                <a:cs typeface="Calibri" panose="020F0502020204030204" pitchFamily="34" charset="0"/>
              </a:rPr>
              <a:t>Cultural</a:t>
            </a:r>
          </a:p>
          <a:p>
            <a:pPr lvl="1">
              <a:spcBef>
                <a:spcPts val="1200"/>
              </a:spcBef>
            </a:pPr>
            <a:r>
              <a:rPr lang="en-GB" sz="2100" dirty="0">
                <a:latin typeface="Calibri" panose="020F0502020204030204" pitchFamily="34" charset="0"/>
                <a:cs typeface="Calibri" panose="020F0502020204030204" pitchFamily="34" charset="0"/>
              </a:rPr>
              <a:t>Religious</a:t>
            </a:r>
          </a:p>
          <a:p>
            <a:pPr lvl="1">
              <a:spcBef>
                <a:spcPts val="1200"/>
              </a:spcBef>
            </a:pPr>
            <a:r>
              <a:rPr lang="en-GB" sz="2100" dirty="0">
                <a:latin typeface="Calibri" panose="020F0502020204030204" pitchFamily="34" charset="0"/>
                <a:cs typeface="Calibri" panose="020F0502020204030204" pitchFamily="34" charset="0"/>
              </a:rPr>
              <a:t>Political, and </a:t>
            </a:r>
          </a:p>
          <a:p>
            <a:pPr lvl="1">
              <a:spcBef>
                <a:spcPts val="1200"/>
              </a:spcBef>
            </a:pPr>
            <a:r>
              <a:rPr lang="en-GB" sz="2100" dirty="0">
                <a:latin typeface="Calibri" panose="020F0502020204030204" pitchFamily="34" charset="0"/>
                <a:cs typeface="Calibri" panose="020F0502020204030204" pitchFamily="34" charset="0"/>
              </a:rPr>
              <a:t>Emotional 	</a:t>
            </a:r>
          </a:p>
          <a:p>
            <a:pPr lvl="1">
              <a:spcBef>
                <a:spcPts val="1200"/>
              </a:spcBef>
            </a:pPr>
            <a:endParaRPr lang="en-GB" sz="2100" dirty="0">
              <a:latin typeface="Calibri" panose="020F0502020204030204" pitchFamily="34" charset="0"/>
              <a:cs typeface="Calibri" panose="020F0502020204030204" pitchFamily="34" charset="0"/>
            </a:endParaRPr>
          </a:p>
          <a:p>
            <a:pPr marL="0" lvl="1" indent="0">
              <a:spcBef>
                <a:spcPct val="80000"/>
              </a:spcBef>
              <a:buNone/>
            </a:pPr>
            <a:r>
              <a:rPr lang="en-GB" dirty="0" smtClean="0">
                <a:latin typeface="Calibri" panose="020F0502020204030204" pitchFamily="34" charset="0"/>
                <a:cs typeface="Calibri" panose="020F0502020204030204" pitchFamily="34" charset="0"/>
              </a:rPr>
              <a:t>The </a:t>
            </a:r>
            <a:r>
              <a:rPr lang="en-GB" dirty="0">
                <a:latin typeface="Calibri" panose="020F0502020204030204" pitchFamily="34" charset="0"/>
                <a:cs typeface="Calibri" panose="020F0502020204030204" pitchFamily="34" charset="0"/>
              </a:rPr>
              <a:t>public have access to many sources of information and form their perception based on these and not just on </a:t>
            </a:r>
            <a:r>
              <a:rPr lang="en-GB" dirty="0" smtClean="0">
                <a:latin typeface="Calibri" panose="020F0502020204030204" pitchFamily="34" charset="0"/>
                <a:cs typeface="Calibri" panose="020F0502020204030204" pitchFamily="34" charset="0"/>
              </a:rPr>
              <a:t>official sources</a:t>
            </a:r>
            <a:endParaRPr lang="en-GB" sz="2100" dirty="0">
              <a:latin typeface="Calibri" panose="020F0502020204030204" pitchFamily="34" charset="0"/>
              <a:cs typeface="Calibri" panose="020F0502020204030204" pitchFamily="34" charset="0"/>
            </a:endParaRPr>
          </a:p>
          <a:p>
            <a:pPr lvl="1">
              <a:spcBef>
                <a:spcPts val="1200"/>
              </a:spcBef>
              <a:buFont typeface="Courier New" panose="02070309020205020404" pitchFamily="49" charset="0"/>
              <a:buChar char="o"/>
            </a:pPr>
            <a:endParaRPr lang="en-GB" dirty="0">
              <a:latin typeface="Calibri" panose="020F0502020204030204" pitchFamily="34" charset="0"/>
              <a:cs typeface="Calibri" panose="020F0502020204030204" pitchFamily="34" charset="0"/>
            </a:endParaRPr>
          </a:p>
        </p:txBody>
      </p:sp>
      <p:pic>
        <p:nvPicPr>
          <p:cNvPr id="3074" name="Picture 2" descr="C:\Users\bhatiaseviap\Pictures\ebola_Mali_WHO_ABagayok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653" y="1716435"/>
            <a:ext cx="6761972" cy="33494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630865" y="5077112"/>
            <a:ext cx="1579614" cy="259213"/>
          </a:xfrm>
          <a:prstGeom prst="rect">
            <a:avLst/>
          </a:prstGeom>
          <a:noFill/>
        </p:spPr>
        <p:txBody>
          <a:bodyPr wrap="none" lIns="104306" tIns="52153" rIns="104306" bIns="52153" rtlCol="0">
            <a:spAutoFit/>
          </a:bodyPr>
          <a:lstStyle/>
          <a:p>
            <a:r>
              <a:rPr lang="en-GB" sz="1000" b="0" dirty="0">
                <a:latin typeface="Calibri" panose="020F0502020204030204" pitchFamily="34" charset="0"/>
                <a:cs typeface="Calibri" panose="020F0502020204030204" pitchFamily="34" charset="0"/>
              </a:rPr>
              <a:t>Photo: WHO/A. </a:t>
            </a:r>
            <a:r>
              <a:rPr lang="en-GB" sz="1000" b="0" dirty="0" err="1">
                <a:latin typeface="Calibri" panose="020F0502020204030204" pitchFamily="34" charset="0"/>
                <a:cs typeface="Calibri" panose="020F0502020204030204" pitchFamily="34" charset="0"/>
              </a:rPr>
              <a:t>Bagayoko</a:t>
            </a:r>
            <a:r>
              <a:rPr lang="en-GB" sz="1000" b="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504055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100" dirty="0">
                <a:solidFill>
                  <a:srgbClr val="002060"/>
                </a:solidFill>
                <a:latin typeface="Calibri" panose="020F0502020204030204" pitchFamily="34" charset="0"/>
                <a:cs typeface="Calibri" panose="020F0502020204030204" pitchFamily="34" charset="0"/>
              </a:rPr>
              <a:t>Public Perceptions of Risk</a:t>
            </a:r>
            <a:br>
              <a:rPr lang="en-US" sz="4100" dirty="0">
                <a:solidFill>
                  <a:srgbClr val="002060"/>
                </a:solidFill>
                <a:latin typeface="Calibri" panose="020F0502020204030204" pitchFamily="34" charset="0"/>
                <a:cs typeface="Calibri" panose="020F0502020204030204" pitchFamily="34" charset="0"/>
              </a:rPr>
            </a:br>
            <a:r>
              <a:rPr lang="en-US" sz="2100" dirty="0">
                <a:solidFill>
                  <a:srgbClr val="002060"/>
                </a:solidFill>
                <a:latin typeface="Calibri" panose="020F0502020204030204" pitchFamily="34" charset="0"/>
                <a:cs typeface="Calibri" panose="020F0502020204030204" pitchFamily="34" charset="0"/>
              </a:rPr>
              <a:t>- </a:t>
            </a:r>
            <a:r>
              <a:rPr lang="en-US" sz="2100" dirty="0" err="1">
                <a:solidFill>
                  <a:srgbClr val="002060"/>
                </a:solidFill>
                <a:latin typeface="Calibri" panose="020F0502020204030204" pitchFamily="34" charset="0"/>
                <a:cs typeface="Calibri" panose="020F0502020204030204" pitchFamily="34" charset="0"/>
              </a:rPr>
              <a:t>Slovic</a:t>
            </a:r>
            <a:r>
              <a:rPr lang="en-US" sz="2100" dirty="0">
                <a:solidFill>
                  <a:srgbClr val="002060"/>
                </a:solidFill>
                <a:latin typeface="Calibri" panose="020F0502020204030204" pitchFamily="34" charset="0"/>
                <a:cs typeface="Calibri" panose="020F0502020204030204" pitchFamily="34" charset="0"/>
              </a:rPr>
              <a:t> et al, </a:t>
            </a:r>
            <a:r>
              <a:rPr lang="en-US" sz="1800" dirty="0">
                <a:solidFill>
                  <a:srgbClr val="002060"/>
                </a:solidFill>
                <a:latin typeface="Calibri" panose="020F0502020204030204" pitchFamily="34" charset="0"/>
                <a:cs typeface="Calibri" panose="020F0502020204030204" pitchFamily="34" charset="0"/>
              </a:rPr>
              <a:t>1970s</a:t>
            </a:r>
            <a:endParaRPr lang="en-US" sz="2100" dirty="0">
              <a:solidFill>
                <a:srgbClr val="002060"/>
              </a:solidFill>
              <a:latin typeface="Calibri" panose="020F0502020204030204" pitchFamily="34" charset="0"/>
              <a:cs typeface="Calibri" panose="020F0502020204030204" pitchFamily="34" charset="0"/>
            </a:endParaRPr>
          </a:p>
        </p:txBody>
      </p:sp>
      <p:sp>
        <p:nvSpPr>
          <p:cNvPr id="21507" name="Rectangle 3"/>
          <p:cNvSpPr>
            <a:spLocks noGrp="1" noChangeArrowheads="1"/>
          </p:cNvSpPr>
          <p:nvPr>
            <p:ph sz="half" idx="1"/>
          </p:nvPr>
        </p:nvSpPr>
        <p:spPr>
          <a:xfrm>
            <a:off x="125721" y="1557652"/>
            <a:ext cx="4772024" cy="5084762"/>
          </a:xfrm>
        </p:spPr>
        <p:txBody>
          <a:bodyPr>
            <a:normAutofit/>
          </a:bodyPr>
          <a:lstStyle/>
          <a:p>
            <a:pPr>
              <a:spcBef>
                <a:spcPts val="0"/>
              </a:spcBef>
            </a:pPr>
            <a:r>
              <a:rPr lang="en-US" sz="2400" b="1" dirty="0">
                <a:latin typeface="Calibri" panose="020F0502020204030204" pitchFamily="34" charset="0"/>
                <a:cs typeface="Calibri" panose="020F0502020204030204" pitchFamily="34" charset="0"/>
              </a:rPr>
              <a:t>Less concerned about health risks that are:</a:t>
            </a:r>
          </a:p>
          <a:p>
            <a:pPr lvl="1"/>
            <a:r>
              <a:rPr lang="en-US" dirty="0">
                <a:latin typeface="Calibri" panose="020F0502020204030204" pitchFamily="34" charset="0"/>
                <a:cs typeface="Calibri" panose="020F0502020204030204" pitchFamily="34" charset="0"/>
              </a:rPr>
              <a:t>Voluntary</a:t>
            </a:r>
          </a:p>
          <a:p>
            <a:pPr lvl="1"/>
            <a:r>
              <a:rPr lang="en-US" dirty="0">
                <a:latin typeface="Calibri" panose="020F0502020204030204" pitchFamily="34" charset="0"/>
                <a:cs typeface="Calibri" panose="020F0502020204030204" pitchFamily="34" charset="0"/>
              </a:rPr>
              <a:t>Familiar</a:t>
            </a:r>
          </a:p>
          <a:p>
            <a:pPr lvl="1"/>
            <a:r>
              <a:rPr lang="en-US" dirty="0">
                <a:latin typeface="Calibri" panose="020F0502020204030204" pitchFamily="34" charset="0"/>
                <a:cs typeface="Calibri" panose="020F0502020204030204" pitchFamily="34" charset="0"/>
              </a:rPr>
              <a:t>Controllable</a:t>
            </a:r>
          </a:p>
          <a:p>
            <a:pPr lvl="1"/>
            <a:r>
              <a:rPr lang="en-US" dirty="0">
                <a:latin typeface="Calibri" panose="020F0502020204030204" pitchFamily="34" charset="0"/>
                <a:cs typeface="Calibri" panose="020F0502020204030204" pitchFamily="34" charset="0"/>
              </a:rPr>
              <a:t>Controlled by self</a:t>
            </a:r>
          </a:p>
          <a:p>
            <a:pPr lvl="1"/>
            <a:r>
              <a:rPr lang="en-US" dirty="0">
                <a:latin typeface="Calibri" panose="020F0502020204030204" pitchFamily="34" charset="0"/>
                <a:cs typeface="Calibri" panose="020F0502020204030204" pitchFamily="34" charset="0"/>
              </a:rPr>
              <a:t>Fair</a:t>
            </a:r>
          </a:p>
          <a:p>
            <a:pPr lvl="1"/>
            <a:r>
              <a:rPr lang="en-US" dirty="0">
                <a:latin typeface="Calibri" panose="020F0502020204030204" pitchFamily="34" charset="0"/>
                <a:cs typeface="Calibri" panose="020F0502020204030204" pitchFamily="34" charset="0"/>
              </a:rPr>
              <a:t>Chronic</a:t>
            </a:r>
          </a:p>
          <a:p>
            <a:pPr lvl="1"/>
            <a:r>
              <a:rPr lang="en-US" dirty="0">
                <a:latin typeface="Calibri" panose="020F0502020204030204" pitchFamily="34" charset="0"/>
                <a:cs typeface="Calibri" panose="020F0502020204030204" pitchFamily="34" charset="0"/>
              </a:rPr>
              <a:t>Diffuse</a:t>
            </a:r>
          </a:p>
          <a:p>
            <a:pPr lvl="1"/>
            <a:r>
              <a:rPr lang="en-US" dirty="0">
                <a:latin typeface="Calibri" panose="020F0502020204030204" pitchFamily="34" charset="0"/>
                <a:cs typeface="Calibri" panose="020F0502020204030204" pitchFamily="34" charset="0"/>
              </a:rPr>
              <a:t>Not fatal</a:t>
            </a:r>
          </a:p>
          <a:p>
            <a:pPr lvl="1">
              <a:buFont typeface="Wingdings" pitchFamily="2" charset="2"/>
              <a:buNone/>
            </a:pPr>
            <a:endParaRPr lang="en-US" dirty="0" smtClean="0">
              <a:solidFill>
                <a:schemeClr val="bg1"/>
              </a:solidFill>
              <a:latin typeface="Calibri" panose="020F0502020204030204" pitchFamily="34" charset="0"/>
              <a:cs typeface="Calibri" panose="020F0502020204030204" pitchFamily="34" charset="0"/>
            </a:endParaRPr>
          </a:p>
        </p:txBody>
      </p:sp>
      <p:sp>
        <p:nvSpPr>
          <p:cNvPr id="21508" name="Rectangle 4"/>
          <p:cNvSpPr>
            <a:spLocks noGrp="1" noChangeArrowheads="1"/>
          </p:cNvSpPr>
          <p:nvPr>
            <p:ph sz="half" idx="2"/>
          </p:nvPr>
        </p:nvSpPr>
        <p:spPr>
          <a:xfrm>
            <a:off x="6609840" y="1522413"/>
            <a:ext cx="3957840" cy="5084762"/>
          </a:xfrm>
        </p:spPr>
        <p:txBody>
          <a:bodyPr>
            <a:noAutofit/>
          </a:bodyPr>
          <a:lstStyle/>
          <a:p>
            <a:r>
              <a:rPr lang="en-US" sz="2400" b="1" dirty="0">
                <a:latin typeface="Calibri" panose="020F0502020204030204" pitchFamily="34" charset="0"/>
                <a:cs typeface="Calibri" panose="020F0502020204030204" pitchFamily="34" charset="0"/>
              </a:rPr>
              <a:t>More concerned about health risks that are: </a:t>
            </a:r>
          </a:p>
          <a:p>
            <a:pPr lvl="1"/>
            <a:r>
              <a:rPr lang="en-US" dirty="0">
                <a:latin typeface="Calibri" panose="020F0502020204030204" pitchFamily="34" charset="0"/>
                <a:cs typeface="Calibri" panose="020F0502020204030204" pitchFamily="34" charset="0"/>
              </a:rPr>
              <a:t>Involuntary</a:t>
            </a:r>
          </a:p>
          <a:p>
            <a:pPr lvl="1"/>
            <a:r>
              <a:rPr lang="en-US" dirty="0">
                <a:latin typeface="Calibri" panose="020F0502020204030204" pitchFamily="34" charset="0"/>
                <a:cs typeface="Calibri" panose="020F0502020204030204" pitchFamily="34" charset="0"/>
              </a:rPr>
              <a:t>Unfamiliar</a:t>
            </a:r>
          </a:p>
          <a:p>
            <a:pPr lvl="1"/>
            <a:r>
              <a:rPr lang="en-US" dirty="0">
                <a:latin typeface="Calibri" panose="020F0502020204030204" pitchFamily="34" charset="0"/>
                <a:cs typeface="Calibri" panose="020F0502020204030204" pitchFamily="34" charset="0"/>
              </a:rPr>
              <a:t>Uncontrollable</a:t>
            </a:r>
          </a:p>
          <a:p>
            <a:pPr lvl="1"/>
            <a:r>
              <a:rPr lang="en-US" dirty="0">
                <a:latin typeface="Calibri" panose="020F0502020204030204" pitchFamily="34" charset="0"/>
                <a:cs typeface="Calibri" panose="020F0502020204030204" pitchFamily="34" charset="0"/>
              </a:rPr>
              <a:t>Controlled by others</a:t>
            </a:r>
          </a:p>
          <a:p>
            <a:pPr lvl="1"/>
            <a:r>
              <a:rPr lang="en-US" dirty="0">
                <a:latin typeface="Calibri" panose="020F0502020204030204" pitchFamily="34" charset="0"/>
                <a:cs typeface="Calibri" panose="020F0502020204030204" pitchFamily="34" charset="0"/>
              </a:rPr>
              <a:t>Unfair</a:t>
            </a:r>
          </a:p>
          <a:p>
            <a:pPr lvl="1"/>
            <a:r>
              <a:rPr lang="en-US" dirty="0">
                <a:latin typeface="Calibri" panose="020F0502020204030204" pitchFamily="34" charset="0"/>
                <a:cs typeface="Calibri" panose="020F0502020204030204" pitchFamily="34" charset="0"/>
              </a:rPr>
              <a:t>Acute</a:t>
            </a:r>
          </a:p>
          <a:p>
            <a:pPr lvl="1"/>
            <a:r>
              <a:rPr lang="en-US" dirty="0">
                <a:latin typeface="Calibri" panose="020F0502020204030204" pitchFamily="34" charset="0"/>
                <a:cs typeface="Calibri" panose="020F0502020204030204" pitchFamily="34" charset="0"/>
              </a:rPr>
              <a:t>Focused in </a:t>
            </a:r>
          </a:p>
          <a:p>
            <a:pPr lvl="1">
              <a:buFont typeface="Wingdings" pitchFamily="2" charset="2"/>
              <a:buNone/>
            </a:pPr>
            <a:r>
              <a:rPr lang="en-US" dirty="0">
                <a:latin typeface="Calibri" panose="020F0502020204030204" pitchFamily="34" charset="0"/>
                <a:cs typeface="Calibri" panose="020F0502020204030204" pitchFamily="34" charset="0"/>
              </a:rPr>
              <a:t>    time and space</a:t>
            </a:r>
          </a:p>
          <a:p>
            <a:pPr lvl="1"/>
            <a:r>
              <a:rPr lang="en-US" dirty="0">
                <a:latin typeface="Calibri" panose="020F0502020204030204" pitchFamily="34" charset="0"/>
                <a:cs typeface="Calibri" panose="020F0502020204030204" pitchFamily="34" charset="0"/>
              </a:rPr>
              <a:t>Fatal</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9296" y="2272181"/>
            <a:ext cx="2937998" cy="3933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494095" y="6166315"/>
            <a:ext cx="3208021" cy="259213"/>
          </a:xfrm>
          <a:prstGeom prst="rect">
            <a:avLst/>
          </a:prstGeom>
          <a:noFill/>
        </p:spPr>
        <p:txBody>
          <a:bodyPr wrap="square" lIns="104306" tIns="52153" rIns="104306" bIns="52153" rtlCol="0">
            <a:spAutoFit/>
          </a:bodyPr>
          <a:lstStyle/>
          <a:p>
            <a:pPr algn="r"/>
            <a:r>
              <a:rPr lang="en-GB" sz="1000" b="0" dirty="0">
                <a:latin typeface="Calibri" panose="020F0502020204030204" pitchFamily="34" charset="0"/>
                <a:cs typeface="Calibri" panose="020F0502020204030204" pitchFamily="34" charset="0"/>
              </a:rPr>
              <a:t>Photo : WHO /Aphaluck Bhatiasevi</a:t>
            </a:r>
          </a:p>
        </p:txBody>
      </p:sp>
    </p:spTree>
    <p:extLst>
      <p:ext uri="{BB962C8B-B14F-4D97-AF65-F5344CB8AC3E}">
        <p14:creationId xmlns:p14="http://schemas.microsoft.com/office/powerpoint/2010/main" val="2631219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1204</TotalTime>
  <Words>4234</Words>
  <Application>Microsoft Office PowerPoint</Application>
  <PresentationFormat>Custom</PresentationFormat>
  <Paragraphs>461</Paragraphs>
  <Slides>29</Slides>
  <Notes>27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master</vt:lpstr>
      <vt:lpstr> Module 4.4  Social Mobilization and Community Engagement </vt:lpstr>
      <vt:lpstr>Objective</vt:lpstr>
      <vt:lpstr>PowerPoint Presentation</vt:lpstr>
      <vt:lpstr>Communities MUST BE at the heart of the response</vt:lpstr>
      <vt:lpstr> Exercise 1 – 3 minutes </vt:lpstr>
      <vt:lpstr>Why engage with communities?</vt:lpstr>
      <vt:lpstr>Community engagement is more than…</vt:lpstr>
      <vt:lpstr>What the public hear and what they perceive are two different things</vt:lpstr>
      <vt:lpstr>Public Perceptions of Risk - Slovic et al, 1970s</vt:lpstr>
      <vt:lpstr> Exercise 2 – 5 minutes </vt:lpstr>
      <vt:lpstr>Elements that influence perception</vt:lpstr>
      <vt:lpstr>Understanding community practices</vt:lpstr>
      <vt:lpstr>Understanding community practice</vt:lpstr>
      <vt:lpstr>Myths and misconceptions: Fear of Ebola</vt:lpstr>
      <vt:lpstr>Decoding: Denial as Metaphor </vt:lpstr>
      <vt:lpstr>What did we do? Phase 1</vt:lpstr>
      <vt:lpstr>What did we do? Phase 2</vt:lpstr>
      <vt:lpstr>What did we do? Phase 3</vt:lpstr>
      <vt:lpstr>Example 1 : Attacks on social mobilizers in Guinea</vt:lpstr>
      <vt:lpstr>Example 2 : Working with the community on surveillance in Daru, Sierra Leone, May-June 2014.</vt:lpstr>
      <vt:lpstr>Buzz session – 3 minutes</vt:lpstr>
      <vt:lpstr>Monitoring at community &amp; national levels</vt:lpstr>
      <vt:lpstr>Monitoring at community and national levels</vt:lpstr>
      <vt:lpstr>National level: Contact tracers or burial team report experiencing resistance in a day </vt:lpstr>
      <vt:lpstr>Chiefdom wise situation where resistance to Burial Reported </vt:lpstr>
      <vt:lpstr>Global level  monitoring</vt:lpstr>
      <vt:lpstr>Optional exercise </vt:lpstr>
      <vt:lpstr>Reminder</vt:lpstr>
      <vt:lpstr>List how your work relates to or can contribute to the work in social mobilization and community engagement</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55</cp:revision>
  <dcterms:created xsi:type="dcterms:W3CDTF">2005-03-01T08:26:43Z</dcterms:created>
  <dcterms:modified xsi:type="dcterms:W3CDTF">2015-03-18T09:25:15Z</dcterms:modified>
  <cp:category>Guidelines</cp:category>
</cp:coreProperties>
</file>